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6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54" r:id="rId3"/>
    <p:sldId id="355" r:id="rId4"/>
    <p:sldId id="353" r:id="rId5"/>
    <p:sldId id="31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7" r:id="rId15"/>
    <p:sldId id="346" r:id="rId16"/>
    <p:sldId id="352" r:id="rId17"/>
    <p:sldId id="351" r:id="rId18"/>
  </p:sldIdLst>
  <p:sldSz cx="9144000" cy="6858000" type="screen4x3"/>
  <p:notesSz cx="7023100" cy="9269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2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06"/>
    </p:cViewPr>
  </p:sorterViewPr>
  <p:notesViewPr>
    <p:cSldViewPr>
      <p:cViewPr varScale="1">
        <p:scale>
          <a:sx n="66" d="100"/>
          <a:sy n="66" d="100"/>
        </p:scale>
        <p:origin x="-2784" y="-114"/>
      </p:cViewPr>
      <p:guideLst>
        <p:guide orient="horz" pos="2919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05863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fld id="{974E42CC-6445-4347-88B8-9C06F4A8E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42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677DD56-3F2A-4DC9-BCB6-0D21932A0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75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>
              <a:defRPr/>
            </a:pPr>
            <a:fld id="{57C852DB-2BD5-4E15-9C3A-DC2226BF0025}" type="slidenum">
              <a:rPr lang="en-US" sz="1200" smtClean="0">
                <a:latin typeface="Times New Roman" pitchFamily="18" charset="0"/>
              </a:rPr>
              <a:pPr>
                <a:defRPr/>
              </a:pPr>
              <a:t>5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1193800" y="695325"/>
            <a:ext cx="4635500" cy="3476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8066" tIns="44033" rIns="88066" bIns="44033" anchor="ctr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body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>
              <a:defRPr/>
            </a:pPr>
            <a:fld id="{5B624894-4D92-4DBB-8004-B71488959709}" type="slidenum">
              <a:rPr lang="en-US" sz="1200" smtClean="0">
                <a:latin typeface="Times New Roman" pitchFamily="18" charset="0"/>
              </a:rPr>
              <a:pPr>
                <a:defRPr/>
              </a:pPr>
              <a:t>6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5613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>
              <a:defRPr/>
            </a:pPr>
            <a:fld id="{398AD55D-83DB-45B5-AC5B-5063FC01955C}" type="slidenum">
              <a:rPr lang="en-US" sz="1200" smtClean="0">
                <a:latin typeface="Times New Roman" pitchFamily="18" charset="0"/>
              </a:rPr>
              <a:pPr>
                <a:defRPr/>
              </a:pPr>
              <a:t>7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03725"/>
            <a:ext cx="5153025" cy="4170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Global, constant, and texture memory spaces are persistent across kernels called by the same application.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>
              <a:defRPr/>
            </a:pPr>
            <a:fld id="{F65CB6B3-9940-4793-A7A9-823904D6B992}" type="slidenum">
              <a:rPr lang="en-US" sz="1200" smtClean="0">
                <a:latin typeface="Times New Roman" pitchFamily="18" charset="0"/>
              </a:rPr>
              <a:pPr>
                <a:defRPr/>
              </a:pPr>
              <a:t>9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>
              <a:defRPr/>
            </a:pPr>
            <a:fld id="{07853A43-8D19-4BBC-8597-28040EE495F9}" type="slidenum">
              <a:rPr lang="en-US" sz="1200" smtClean="0">
                <a:latin typeface="Times New Roman" pitchFamily="18" charset="0"/>
              </a:rPr>
              <a:pPr>
                <a:defRPr/>
              </a:pPr>
              <a:t>15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 ECE408/CS483, University of Illinois, Urbana-Champaign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3DEE6-A591-4984-B87B-4AD24344E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32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 ECE408/CS483, University of Illinois, Urbana-Champaign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F42F0-31C3-472D-9A41-97E22B593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8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 ECE408/CS483, University of Illinois, Urbana-Champaign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4293D-0C24-4B66-B93C-49D347489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49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524000"/>
            <a:ext cx="38862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886200"/>
            <a:ext cx="38862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 ECE408/CS483, University of Illinois, Urbana-Champaign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FA9ED-F731-4CD3-B06D-BBAB06981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03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524000"/>
            <a:ext cx="3886200" cy="4572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411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 ECE408/CS483, University of Illinois, Urbana-Champaign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C7D4E-96B1-4DE7-A97C-465D0974F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35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7924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7924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 ECE408/CS483, University of Illinois, Urbana-Champaign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60C37-A82F-4081-8A35-DCB170FDB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68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924800" cy="4572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411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 ECE408/CS483, University of Illinois, Urbana-Champaign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2B682-6FC1-4091-A209-90FFAA336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823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7924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886200"/>
            <a:ext cx="7924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411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 ECE408/CS483, University of Illinois, Urbana-Champaign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F50E8-FDF5-4F6A-80CB-AB866FB82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53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4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 ECE408/CS483, University of Illinois, Urbana-Champaign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4C2E9-2ED6-488F-A861-FF6C57F12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84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 ECE408/CS483, University of Illinois, Urbana-Champaign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C7EB-A004-44E2-94DB-AD0B204D9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9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 ECE408/CS483, University of Illinois, Urbana-Champaign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C90B6-C82C-4BB2-A8D7-33C542ECB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64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 ECE408/CS483, University of Illinois, Urbana-Champaign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D3073-4626-47EE-928D-8699ADAD6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7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 ECE408/CS483, University of Illinois, Urbana-Champaign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6BA65-A6CC-4483-A841-D7BF934D7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 ECE408/CS483, University of Illinois, Urbana-Champaign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FA45A-1489-4B80-A187-E9EA6AF5A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70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 ECE408/CS483, University of Illinois, Urbana-Champaign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5BA0D-C2FD-4524-88F6-6DECC1968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97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 ECE408/CS483, University of Illinois, Urbana-Champaign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B08AF-0948-4778-9F5D-64F68D17A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03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 ECE408/CS483, University of Illinois, Urbana-Champaign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58B89-A5D3-4F0F-A63F-0AD18286B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4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924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David Kirk/NVIDIA and Wen-mei W. Hwu, 2007-2012  ECE408/CS483, University of Illinois, Urbana-Champaign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3B6A9294-0368-42EE-A0B2-A9A279315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31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32" r:id="rId13"/>
    <p:sldLayoutId id="2147483728" r:id="rId14"/>
    <p:sldLayoutId id="2147483733" r:id="rId15"/>
    <p:sldLayoutId id="2147483734" r:id="rId16"/>
    <p:sldLayoutId id="2147483730" r:id="rId1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Hwu, 2007-2012  ECE408/CS483, University of Illinois, Urbana-Champaign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36A03A-74DB-4EFF-B97C-A59551FCC396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3429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ECE408 / CS483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600" dirty="0" smtClean="0"/>
              <a:t>Applied Parallel Programming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3: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Introduction to CUDA </a:t>
            </a:r>
            <a:r>
              <a:rPr lang="en-US" dirty="0" smtClean="0"/>
              <a:t>C (Part 2)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AA3FA8-E247-4E98-848E-2BB16604A78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Hwu, 2007-2012  ECE408/CS483, University of Illinois, Urbana-Champaign</a:t>
            </a:r>
          </a:p>
        </p:txBody>
      </p:sp>
      <p:sp>
        <p:nvSpPr>
          <p:cNvPr id="19458" name="Text Box 5"/>
          <p:cNvSpPr txBox="1">
            <a:spLocks noChangeArrowheads="1"/>
          </p:cNvSpPr>
          <p:nvPr/>
        </p:nvSpPr>
        <p:spPr bwMode="auto">
          <a:xfrm>
            <a:off x="533400" y="0"/>
            <a:ext cx="8382000" cy="68018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void </a:t>
            </a:r>
            <a:r>
              <a:rPr lang="en-US" dirty="0" err="1">
                <a:cs typeface="+mn-cs"/>
              </a:rPr>
              <a:t>vecAdd</a:t>
            </a:r>
            <a:r>
              <a:rPr lang="en-US" dirty="0">
                <a:cs typeface="+mn-cs"/>
              </a:rPr>
              <a:t>(float* </a:t>
            </a:r>
            <a:r>
              <a:rPr lang="en-US" dirty="0" err="1" smtClean="0">
                <a:cs typeface="+mn-cs"/>
              </a:rPr>
              <a:t>h_A</a:t>
            </a:r>
            <a:r>
              <a:rPr lang="en-US" dirty="0">
                <a:cs typeface="+mn-cs"/>
              </a:rPr>
              <a:t>, float* </a:t>
            </a:r>
            <a:r>
              <a:rPr lang="en-US" dirty="0" err="1" smtClean="0">
                <a:cs typeface="+mn-cs"/>
              </a:rPr>
              <a:t>h_B</a:t>
            </a:r>
            <a:r>
              <a:rPr lang="en-US" dirty="0">
                <a:cs typeface="+mn-cs"/>
              </a:rPr>
              <a:t>, float* </a:t>
            </a:r>
            <a:r>
              <a:rPr lang="en-US" dirty="0" err="1" smtClean="0">
                <a:cs typeface="+mn-cs"/>
              </a:rPr>
              <a:t>h_C</a:t>
            </a:r>
            <a:r>
              <a:rPr lang="en-US" dirty="0">
                <a:cs typeface="+mn-cs"/>
              </a:rPr>
              <a:t>, </a:t>
            </a:r>
            <a:r>
              <a:rPr lang="en-US" dirty="0" err="1">
                <a:cs typeface="+mn-cs"/>
              </a:rPr>
              <a:t>int</a:t>
            </a:r>
            <a:r>
              <a:rPr lang="en-US" dirty="0">
                <a:cs typeface="+mn-cs"/>
              </a:rPr>
              <a:t> n)</a:t>
            </a:r>
          </a:p>
          <a:p>
            <a:pPr>
              <a:defRPr/>
            </a:pPr>
            <a:r>
              <a:rPr lang="en-US" sz="2000" dirty="0">
                <a:cs typeface="+mn-cs"/>
              </a:rPr>
              <a:t>{</a:t>
            </a:r>
          </a:p>
          <a:p>
            <a:pPr>
              <a:defRPr/>
            </a:pPr>
            <a:r>
              <a:rPr lang="en-US" dirty="0">
                <a:cs typeface="+mn-cs"/>
              </a:rPr>
              <a:t>   </a:t>
            </a:r>
            <a:r>
              <a:rPr lang="en-US" sz="1800" dirty="0" err="1">
                <a:cs typeface="+mn-cs"/>
              </a:rPr>
              <a:t>int</a:t>
            </a:r>
            <a:r>
              <a:rPr lang="en-US" sz="1800" dirty="0">
                <a:cs typeface="+mn-cs"/>
              </a:rPr>
              <a:t> size = n * </a:t>
            </a:r>
            <a:r>
              <a:rPr lang="en-US" sz="1800" dirty="0" err="1">
                <a:cs typeface="+mn-cs"/>
              </a:rPr>
              <a:t>sizeof</a:t>
            </a:r>
            <a:r>
              <a:rPr lang="en-US" sz="1800" dirty="0">
                <a:cs typeface="+mn-cs"/>
              </a:rPr>
              <a:t>(float); </a:t>
            </a:r>
          </a:p>
          <a:p>
            <a:pPr>
              <a:defRPr/>
            </a:pPr>
            <a:r>
              <a:rPr lang="en-US" sz="1800" dirty="0">
                <a:cs typeface="+mn-cs"/>
              </a:rPr>
              <a:t>    float* </a:t>
            </a:r>
            <a:r>
              <a:rPr lang="en-US" sz="1800" dirty="0" err="1" smtClean="0">
                <a:cs typeface="+mn-cs"/>
              </a:rPr>
              <a:t>d_A</a:t>
            </a:r>
            <a:r>
              <a:rPr lang="en-US" sz="1800" dirty="0" smtClean="0">
                <a:cs typeface="+mn-cs"/>
              </a:rPr>
              <a:t>, </a:t>
            </a:r>
            <a:r>
              <a:rPr lang="en-US" sz="1800" dirty="0" err="1" smtClean="0">
                <a:cs typeface="+mn-cs"/>
              </a:rPr>
              <a:t>d_B</a:t>
            </a:r>
            <a:r>
              <a:rPr lang="en-US" sz="1800" dirty="0" smtClean="0">
                <a:cs typeface="+mn-cs"/>
              </a:rPr>
              <a:t>, </a:t>
            </a:r>
            <a:r>
              <a:rPr lang="en-US" sz="1800" dirty="0" err="1" smtClean="0">
                <a:cs typeface="+mn-cs"/>
              </a:rPr>
              <a:t>d_C</a:t>
            </a:r>
            <a:r>
              <a:rPr lang="en-US" sz="1800" dirty="0" smtClean="0">
                <a:cs typeface="+mn-cs"/>
              </a:rPr>
              <a:t>;</a:t>
            </a:r>
            <a:endParaRPr lang="en-US" sz="1800" dirty="0">
              <a:cs typeface="+mn-cs"/>
            </a:endParaRPr>
          </a:p>
          <a:p>
            <a:pPr>
              <a:defRPr/>
            </a:pPr>
            <a:endParaRPr lang="en-US" sz="1200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1. // Transfer A and B to device memory </a:t>
            </a:r>
          </a:p>
          <a:p>
            <a:pPr marL="290513" indent="-290513">
              <a:defRPr/>
            </a:pPr>
            <a:r>
              <a:rPr lang="en-US" dirty="0">
                <a:cs typeface="+mn-cs"/>
              </a:rPr>
              <a:t>    </a:t>
            </a:r>
            <a:r>
              <a:rPr lang="en-US" dirty="0" err="1">
                <a:cs typeface="+mn-cs"/>
              </a:rPr>
              <a:t>cudaMalloc</a:t>
            </a:r>
            <a:r>
              <a:rPr lang="en-US" dirty="0">
                <a:cs typeface="+mn-cs"/>
              </a:rPr>
              <a:t>((void **) </a:t>
            </a:r>
            <a:r>
              <a:rPr lang="en-US" dirty="0" smtClean="0">
                <a:cs typeface="+mn-cs"/>
              </a:rPr>
              <a:t>&amp;</a:t>
            </a:r>
            <a:r>
              <a:rPr lang="en-US" dirty="0" err="1" smtClean="0">
                <a:cs typeface="+mn-cs"/>
              </a:rPr>
              <a:t>d_A</a:t>
            </a:r>
            <a:r>
              <a:rPr lang="en-US" dirty="0" smtClean="0">
                <a:cs typeface="+mn-cs"/>
              </a:rPr>
              <a:t>, </a:t>
            </a:r>
            <a:r>
              <a:rPr lang="en-US" dirty="0">
                <a:cs typeface="+mn-cs"/>
              </a:rPr>
              <a:t>size);</a:t>
            </a:r>
          </a:p>
          <a:p>
            <a:pPr marL="290513" indent="-290513">
              <a:defRPr/>
            </a:pPr>
            <a:r>
              <a:rPr lang="en-US" dirty="0">
                <a:cs typeface="+mn-cs"/>
              </a:rPr>
              <a:t>    </a:t>
            </a:r>
            <a:r>
              <a:rPr lang="en-US" b="1" dirty="0" err="1" smtClean="0">
                <a:cs typeface="+mn-cs"/>
              </a:rPr>
              <a:t>cudaMemcpy</a:t>
            </a:r>
            <a:r>
              <a:rPr lang="en-US" b="1" dirty="0" smtClean="0">
                <a:cs typeface="+mn-cs"/>
              </a:rPr>
              <a:t>(</a:t>
            </a:r>
            <a:r>
              <a:rPr lang="en-US" b="1" dirty="0" err="1" smtClean="0">
                <a:cs typeface="+mn-cs"/>
              </a:rPr>
              <a:t>d_A</a:t>
            </a:r>
            <a:r>
              <a:rPr lang="en-US" b="1" dirty="0" smtClean="0">
                <a:cs typeface="+mn-cs"/>
              </a:rPr>
              <a:t>, </a:t>
            </a:r>
            <a:r>
              <a:rPr lang="en-US" b="1" dirty="0" err="1" smtClean="0">
                <a:cs typeface="+mn-cs"/>
              </a:rPr>
              <a:t>h_A</a:t>
            </a:r>
            <a:r>
              <a:rPr lang="en-US" b="1" dirty="0">
                <a:cs typeface="+mn-cs"/>
              </a:rPr>
              <a:t>, size, </a:t>
            </a:r>
            <a:r>
              <a:rPr lang="en-US" b="1" dirty="0" err="1">
                <a:cs typeface="+mn-cs"/>
              </a:rPr>
              <a:t>cudaMemcpyHostToDevice</a:t>
            </a:r>
            <a:r>
              <a:rPr lang="en-US" b="1" dirty="0">
                <a:cs typeface="+mn-cs"/>
              </a:rPr>
              <a:t>);</a:t>
            </a:r>
          </a:p>
          <a:p>
            <a:pPr marL="290513" indent="-290513">
              <a:defRPr/>
            </a:pPr>
            <a:r>
              <a:rPr lang="en-US" b="1" dirty="0">
                <a:cs typeface="+mn-cs"/>
              </a:rPr>
              <a:t>    </a:t>
            </a:r>
            <a:r>
              <a:rPr lang="en-US" dirty="0" err="1">
                <a:cs typeface="+mn-cs"/>
              </a:rPr>
              <a:t>cudaMalloc</a:t>
            </a:r>
            <a:r>
              <a:rPr lang="en-US" dirty="0">
                <a:cs typeface="+mn-cs"/>
              </a:rPr>
              <a:t>((void **) &amp;</a:t>
            </a:r>
            <a:r>
              <a:rPr lang="en-US" dirty="0" err="1">
                <a:cs typeface="+mn-cs"/>
              </a:rPr>
              <a:t>B_d</a:t>
            </a:r>
            <a:r>
              <a:rPr lang="en-US" dirty="0">
                <a:cs typeface="+mn-cs"/>
              </a:rPr>
              <a:t>, size);</a:t>
            </a:r>
          </a:p>
          <a:p>
            <a:pPr marL="290513" indent="-290513">
              <a:defRPr/>
            </a:pPr>
            <a:r>
              <a:rPr lang="en-US" b="1" dirty="0">
                <a:cs typeface="+mn-cs"/>
              </a:rPr>
              <a:t>    </a:t>
            </a:r>
            <a:r>
              <a:rPr lang="en-US" b="1" dirty="0" err="1" smtClean="0">
                <a:cs typeface="+mn-cs"/>
              </a:rPr>
              <a:t>cudaMemcpy</a:t>
            </a:r>
            <a:r>
              <a:rPr lang="en-US" b="1" dirty="0" smtClean="0">
                <a:cs typeface="+mn-cs"/>
              </a:rPr>
              <a:t>(</a:t>
            </a:r>
            <a:r>
              <a:rPr lang="en-US" b="1" dirty="0" err="1" smtClean="0">
                <a:cs typeface="+mn-cs"/>
              </a:rPr>
              <a:t>d_B</a:t>
            </a:r>
            <a:r>
              <a:rPr lang="en-US" b="1" dirty="0" smtClean="0">
                <a:cs typeface="+mn-cs"/>
              </a:rPr>
              <a:t>, </a:t>
            </a:r>
            <a:r>
              <a:rPr lang="en-US" b="1" dirty="0" err="1" smtClean="0">
                <a:cs typeface="+mn-cs"/>
              </a:rPr>
              <a:t>h_B</a:t>
            </a:r>
            <a:r>
              <a:rPr lang="en-US" b="1" dirty="0">
                <a:cs typeface="+mn-cs"/>
              </a:rPr>
              <a:t>, size, </a:t>
            </a:r>
            <a:r>
              <a:rPr lang="en-US" b="1" dirty="0" err="1">
                <a:cs typeface="+mn-cs"/>
              </a:rPr>
              <a:t>cudaMemcpyHostToDevice</a:t>
            </a:r>
            <a:r>
              <a:rPr lang="en-US" b="1" dirty="0">
                <a:cs typeface="+mn-cs"/>
              </a:rPr>
              <a:t>);</a:t>
            </a:r>
          </a:p>
          <a:p>
            <a:pPr>
              <a:defRPr/>
            </a:pPr>
            <a:endParaRPr lang="en-US" sz="1200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     // Allocate device memory for</a:t>
            </a:r>
          </a:p>
          <a:p>
            <a:pPr>
              <a:defRPr/>
            </a:pPr>
            <a:r>
              <a:rPr lang="en-US" dirty="0">
                <a:cs typeface="+mn-cs"/>
              </a:rPr>
              <a:t>     </a:t>
            </a:r>
            <a:r>
              <a:rPr lang="en-US" dirty="0" err="1">
                <a:cs typeface="+mn-cs"/>
              </a:rPr>
              <a:t>cudaMalloc</a:t>
            </a:r>
            <a:r>
              <a:rPr lang="en-US" dirty="0">
                <a:cs typeface="+mn-cs"/>
              </a:rPr>
              <a:t>((void **) </a:t>
            </a:r>
            <a:r>
              <a:rPr lang="en-US" dirty="0" smtClean="0">
                <a:cs typeface="+mn-cs"/>
              </a:rPr>
              <a:t>&amp;</a:t>
            </a:r>
            <a:r>
              <a:rPr lang="en-US" dirty="0" err="1" smtClean="0">
                <a:cs typeface="+mn-cs"/>
              </a:rPr>
              <a:t>d_C</a:t>
            </a:r>
            <a:r>
              <a:rPr lang="en-US" dirty="0" smtClean="0">
                <a:cs typeface="+mn-cs"/>
              </a:rPr>
              <a:t>, </a:t>
            </a:r>
            <a:r>
              <a:rPr lang="en-US" dirty="0">
                <a:cs typeface="+mn-cs"/>
              </a:rPr>
              <a:t>size);</a:t>
            </a:r>
          </a:p>
          <a:p>
            <a:pPr>
              <a:defRPr/>
            </a:pPr>
            <a:endParaRPr lang="en-US" sz="1200" dirty="0">
              <a:cs typeface="+mn-cs"/>
            </a:endParaRPr>
          </a:p>
          <a:p>
            <a:pPr>
              <a:defRPr/>
            </a:pPr>
            <a:r>
              <a:rPr lang="en-US" sz="1800" dirty="0">
                <a:cs typeface="+mn-cs"/>
              </a:rPr>
              <a:t>2.   // Kernel invocation code – to be shown later</a:t>
            </a:r>
          </a:p>
          <a:p>
            <a:pPr>
              <a:defRPr/>
            </a:pPr>
            <a:r>
              <a:rPr lang="en-US" sz="1200" dirty="0">
                <a:cs typeface="+mn-cs"/>
              </a:rPr>
              <a:t>     …</a:t>
            </a:r>
          </a:p>
          <a:p>
            <a:pPr>
              <a:defRPr/>
            </a:pPr>
            <a:r>
              <a:rPr lang="en-US" dirty="0">
                <a:cs typeface="+mn-cs"/>
              </a:rPr>
              <a:t>3.    // Transfer C from device to host</a:t>
            </a:r>
          </a:p>
          <a:p>
            <a:pPr>
              <a:defRPr/>
            </a:pPr>
            <a:r>
              <a:rPr lang="en-US" dirty="0">
                <a:cs typeface="+mn-cs"/>
              </a:rPr>
              <a:t>     </a:t>
            </a:r>
            <a:r>
              <a:rPr lang="en-US" b="1" dirty="0" err="1" smtClean="0">
                <a:cs typeface="+mn-cs"/>
              </a:rPr>
              <a:t>cudaMemcpy</a:t>
            </a:r>
            <a:r>
              <a:rPr lang="en-US" b="1" dirty="0" smtClean="0">
                <a:cs typeface="+mn-cs"/>
              </a:rPr>
              <a:t>(</a:t>
            </a:r>
            <a:r>
              <a:rPr lang="en-US" b="1" dirty="0" err="1" smtClean="0">
                <a:cs typeface="+mn-cs"/>
              </a:rPr>
              <a:t>h_C</a:t>
            </a:r>
            <a:r>
              <a:rPr lang="en-US" b="1" dirty="0">
                <a:cs typeface="+mn-cs"/>
              </a:rPr>
              <a:t>, </a:t>
            </a:r>
            <a:r>
              <a:rPr lang="en-US" b="1" dirty="0" err="1" smtClean="0">
                <a:cs typeface="+mn-cs"/>
              </a:rPr>
              <a:t>d_C</a:t>
            </a:r>
            <a:r>
              <a:rPr lang="en-US" b="1" dirty="0" smtClean="0">
                <a:cs typeface="+mn-cs"/>
              </a:rPr>
              <a:t>, </a:t>
            </a:r>
            <a:r>
              <a:rPr lang="en-US" b="1" dirty="0">
                <a:cs typeface="+mn-cs"/>
              </a:rPr>
              <a:t>size, </a:t>
            </a:r>
            <a:r>
              <a:rPr lang="en-US" b="1" dirty="0" err="1">
                <a:cs typeface="+mn-cs"/>
              </a:rPr>
              <a:t>cudaMemcpyDeviceToHost</a:t>
            </a:r>
            <a:r>
              <a:rPr lang="en-US" b="1" dirty="0">
                <a:cs typeface="+mn-cs"/>
              </a:rPr>
              <a:t>);</a:t>
            </a: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       // Free device memory for A, B, C</a:t>
            </a:r>
          </a:p>
          <a:p>
            <a:pPr>
              <a:defRPr/>
            </a:pPr>
            <a:r>
              <a:rPr lang="en-US" dirty="0">
                <a:cs typeface="+mn-cs"/>
              </a:rPr>
              <a:t>     </a:t>
            </a:r>
            <a:r>
              <a:rPr lang="en-US" dirty="0" err="1" smtClean="0">
                <a:cs typeface="+mn-cs"/>
              </a:rPr>
              <a:t>cudaFree</a:t>
            </a:r>
            <a:r>
              <a:rPr lang="en-US" dirty="0" smtClean="0">
                <a:cs typeface="+mn-cs"/>
              </a:rPr>
              <a:t>(</a:t>
            </a:r>
            <a:r>
              <a:rPr lang="en-US" dirty="0" err="1" smtClean="0">
                <a:cs typeface="+mn-cs"/>
              </a:rPr>
              <a:t>d_A</a:t>
            </a:r>
            <a:r>
              <a:rPr lang="en-US" dirty="0" smtClean="0">
                <a:cs typeface="+mn-cs"/>
              </a:rPr>
              <a:t>); </a:t>
            </a:r>
            <a:r>
              <a:rPr lang="en-US" dirty="0" err="1" smtClean="0">
                <a:cs typeface="+mn-cs"/>
              </a:rPr>
              <a:t>cudaFree</a:t>
            </a:r>
            <a:r>
              <a:rPr lang="en-US" dirty="0" smtClean="0">
                <a:cs typeface="+mn-cs"/>
              </a:rPr>
              <a:t>(</a:t>
            </a:r>
            <a:r>
              <a:rPr lang="en-US" dirty="0" err="1" smtClean="0">
                <a:cs typeface="+mn-cs"/>
              </a:rPr>
              <a:t>d_B</a:t>
            </a:r>
            <a:r>
              <a:rPr lang="en-US" dirty="0" smtClean="0">
                <a:cs typeface="+mn-cs"/>
              </a:rPr>
              <a:t>); </a:t>
            </a:r>
            <a:r>
              <a:rPr lang="en-US" dirty="0" err="1">
                <a:cs typeface="+mn-cs"/>
              </a:rPr>
              <a:t>cudaFree</a:t>
            </a:r>
            <a:r>
              <a:rPr lang="en-US" dirty="0">
                <a:cs typeface="+mn-cs"/>
              </a:rPr>
              <a:t> </a:t>
            </a:r>
            <a:r>
              <a:rPr lang="en-US" dirty="0" smtClean="0">
                <a:cs typeface="+mn-cs"/>
              </a:rPr>
              <a:t>(</a:t>
            </a:r>
            <a:r>
              <a:rPr lang="en-US" dirty="0" err="1" smtClean="0">
                <a:cs typeface="+mn-cs"/>
              </a:rPr>
              <a:t>d_C</a:t>
            </a:r>
            <a:r>
              <a:rPr lang="en-US" dirty="0" smtClean="0">
                <a:cs typeface="+mn-cs"/>
              </a:rPr>
              <a:t>);</a:t>
            </a:r>
            <a:endParaRPr lang="en-US" dirty="0">
              <a:cs typeface="+mn-cs"/>
            </a:endParaRPr>
          </a:p>
          <a:p>
            <a:pPr>
              <a:defRPr/>
            </a:pPr>
            <a:r>
              <a:rPr lang="en-US" sz="2000" dirty="0">
                <a:cs typeface="+mn-cs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E52CAC-C4C1-4D60-BB91-19BB46D53D1C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2531" name="Footer Placeholder 9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Hwu, 2007-2012  ECE408/CS483, University of Illinois, Urbana-Champaign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532813" cy="53340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dirty="0" smtClean="0">
                <a:solidFill>
                  <a:schemeClr val="bg2"/>
                </a:solidFill>
                <a:latin typeface="Courier New" pitchFamily="49" charset="0"/>
              </a:rPr>
              <a:t>// Compute vector sum C = A+B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solidFill>
                  <a:schemeClr val="bg2"/>
                </a:solidFill>
                <a:latin typeface="Courier New" pitchFamily="49" charset="0"/>
              </a:rPr>
              <a:t>// Each thread performs one pair-wise addition</a:t>
            </a:r>
          </a:p>
          <a:p>
            <a:pPr eaLnBrk="1" hangingPunct="1">
              <a:buFontTx/>
              <a:buNone/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__global__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void </a:t>
            </a:r>
            <a:r>
              <a:rPr lang="en-US" sz="1800" b="1" dirty="0" err="1" smtClean="0">
                <a:latin typeface="Courier New" pitchFamily="49" charset="0"/>
              </a:rPr>
              <a:t>vecAddKernel</a:t>
            </a:r>
            <a:r>
              <a:rPr lang="en-US" sz="1800" b="1" dirty="0" smtClean="0">
                <a:latin typeface="Courier New" pitchFamily="49" charset="0"/>
              </a:rPr>
              <a:t>(float* A, float* B, float* C, 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n)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 </a:t>
            </a:r>
            <a:r>
              <a:rPr lang="en-US" sz="1800" b="1" dirty="0" err="1" smtClean="0">
                <a:solidFill>
                  <a:schemeClr val="accent2"/>
                </a:solidFill>
                <a:latin typeface="Courier New" pitchFamily="49" charset="0"/>
              </a:rPr>
              <a:t>threadIdx.x</a:t>
            </a:r>
            <a:r>
              <a:rPr lang="en-US" sz="1800" b="1" dirty="0" smtClean="0">
                <a:latin typeface="Courier New" pitchFamily="49" charset="0"/>
              </a:rPr>
              <a:t> + </a:t>
            </a:r>
            <a:r>
              <a:rPr lang="en-US" sz="1800" b="1" dirty="0" err="1" smtClean="0">
                <a:solidFill>
                  <a:schemeClr val="accent2"/>
                </a:solidFill>
                <a:latin typeface="Courier New" pitchFamily="49" charset="0"/>
              </a:rPr>
              <a:t>blockDim.x</a:t>
            </a:r>
            <a:r>
              <a:rPr lang="en-US" sz="1800" b="1" dirty="0" smtClean="0">
                <a:latin typeface="Courier New" pitchFamily="49" charset="0"/>
              </a:rPr>
              <a:t> * </a:t>
            </a:r>
            <a:r>
              <a:rPr lang="en-US" sz="1800" b="1" dirty="0" err="1" smtClean="0">
                <a:solidFill>
                  <a:schemeClr val="accent2"/>
                </a:solidFill>
                <a:latin typeface="Courier New" pitchFamily="49" charset="0"/>
              </a:rPr>
              <a:t>blockIdx.x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    if(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&lt;n) C[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 = A[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 + B[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  <a:r>
              <a:rPr lang="en-US" sz="2000" b="1" dirty="0" smtClean="0">
                <a:latin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</a:rPr>
            </a:br>
            <a:endParaRPr lang="en-US" sz="8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vectAdd</a:t>
            </a:r>
            <a:r>
              <a:rPr lang="en-US" sz="2000" b="1" dirty="0" smtClean="0">
                <a:latin typeface="Courier New" pitchFamily="49" charset="0"/>
              </a:rPr>
              <a:t>(float* </a:t>
            </a:r>
            <a:r>
              <a:rPr lang="en-US" sz="2000" b="1" dirty="0" err="1" smtClean="0">
                <a:latin typeface="Courier New" pitchFamily="49" charset="0"/>
              </a:rPr>
              <a:t>h_A</a:t>
            </a:r>
            <a:r>
              <a:rPr lang="en-US" sz="2000" b="1" dirty="0" smtClean="0">
                <a:latin typeface="Courier New" pitchFamily="49" charset="0"/>
              </a:rPr>
              <a:t>, float* </a:t>
            </a:r>
            <a:r>
              <a:rPr lang="en-US" sz="2000" b="1" dirty="0" err="1" smtClean="0">
                <a:latin typeface="Courier New" pitchFamily="49" charset="0"/>
              </a:rPr>
              <a:t>h_B</a:t>
            </a:r>
            <a:r>
              <a:rPr lang="en-US" sz="2000" b="1" dirty="0" smtClean="0">
                <a:latin typeface="Courier New" pitchFamily="49" charset="0"/>
              </a:rPr>
              <a:t>, float* </a:t>
            </a:r>
            <a:r>
              <a:rPr lang="en-US" sz="2000" b="1" dirty="0" err="1" smtClean="0">
                <a:latin typeface="Courier New" pitchFamily="49" charset="0"/>
              </a:rPr>
              <a:t>h_C</a:t>
            </a:r>
            <a:r>
              <a:rPr lang="en-US" sz="2000" b="1" dirty="0" smtClean="0">
                <a:latin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n)</a:t>
            </a:r>
          </a:p>
          <a:p>
            <a:pPr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 </a:t>
            </a:r>
            <a:r>
              <a:rPr lang="en-US" sz="1800" dirty="0" smtClean="0">
                <a:solidFill>
                  <a:schemeClr val="bg2"/>
                </a:solidFill>
                <a:latin typeface="Courier New" pitchFamily="49" charset="0"/>
              </a:rPr>
              <a:t>// </a:t>
            </a:r>
            <a:r>
              <a:rPr lang="en-US" sz="1800" dirty="0" err="1" smtClean="0">
                <a:solidFill>
                  <a:schemeClr val="bg2"/>
                </a:solidFill>
                <a:latin typeface="Courier New" pitchFamily="49" charset="0"/>
              </a:rPr>
              <a:t>d_A</a:t>
            </a:r>
            <a:r>
              <a:rPr lang="en-US" sz="1800" dirty="0" smtClean="0">
                <a:solidFill>
                  <a:schemeClr val="bg2"/>
                </a:solidFill>
                <a:latin typeface="Courier New" pitchFamily="49" charset="0"/>
              </a:rPr>
              <a:t>, </a:t>
            </a:r>
            <a:r>
              <a:rPr lang="en-US" sz="1800" dirty="0" err="1" smtClean="0">
                <a:solidFill>
                  <a:schemeClr val="bg2"/>
                </a:solidFill>
                <a:latin typeface="Courier New" pitchFamily="49" charset="0"/>
              </a:rPr>
              <a:t>d_B</a:t>
            </a:r>
            <a:r>
              <a:rPr lang="en-US" sz="1800" dirty="0" smtClean="0">
                <a:solidFill>
                  <a:schemeClr val="bg2"/>
                </a:solidFill>
                <a:latin typeface="Courier New" pitchFamily="49" charset="0"/>
              </a:rPr>
              <a:t>, </a:t>
            </a:r>
            <a:r>
              <a:rPr lang="en-US" sz="1800" dirty="0" err="1" smtClean="0">
                <a:solidFill>
                  <a:schemeClr val="bg2"/>
                </a:solidFill>
                <a:latin typeface="Courier New" pitchFamily="49" charset="0"/>
              </a:rPr>
              <a:t>d_C</a:t>
            </a:r>
            <a:r>
              <a:rPr lang="en-US" sz="1800" dirty="0" smtClean="0">
                <a:solidFill>
                  <a:schemeClr val="bg2"/>
                </a:solidFill>
                <a:latin typeface="Courier New" pitchFamily="49" charset="0"/>
              </a:rPr>
              <a:t> allocations and copies omitted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solidFill>
                  <a:schemeClr val="hlink"/>
                </a:solidFill>
                <a:latin typeface="Courier New" pitchFamily="49" charset="0"/>
              </a:rPr>
              <a:t>    </a:t>
            </a:r>
            <a:r>
              <a:rPr lang="en-US" sz="1800" dirty="0" smtClean="0">
                <a:solidFill>
                  <a:schemeClr val="bg2"/>
                </a:solidFill>
                <a:latin typeface="Courier New" pitchFamily="49" charset="0"/>
              </a:rPr>
              <a:t>// Run ceil(n/256.0) blocks of 256 threads each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1800" b="1" dirty="0" err="1" smtClean="0">
                <a:solidFill>
                  <a:schemeClr val="accent2"/>
                </a:solidFill>
                <a:latin typeface="Courier New" pitchFamily="49" charset="0"/>
              </a:rPr>
              <a:t>vecAddKernel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</a:rPr>
              <a:t>&lt;&lt;&lt;ceil(n/256.0), 256&gt;&gt;&gt;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</a:rPr>
              <a:t>d_A</a:t>
            </a:r>
            <a:r>
              <a:rPr lang="en-US" sz="1800" b="1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d_B</a:t>
            </a:r>
            <a:r>
              <a:rPr lang="en-US" sz="1800" b="1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d_C</a:t>
            </a:r>
            <a:r>
              <a:rPr lang="en-US" sz="1800" b="1" dirty="0" smtClean="0">
                <a:latin typeface="Courier New" pitchFamily="49" charset="0"/>
              </a:rPr>
              <a:t>, n);</a:t>
            </a:r>
          </a:p>
          <a:p>
            <a:pPr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Vector Addition Kernel</a:t>
            </a:r>
          </a:p>
        </p:txBody>
      </p:sp>
      <p:sp>
        <p:nvSpPr>
          <p:cNvPr id="321541" name="Rectangle 5"/>
          <p:cNvSpPr>
            <a:spLocks noChangeArrowheads="1"/>
          </p:cNvSpPr>
          <p:nvPr/>
        </p:nvSpPr>
        <p:spPr bwMode="auto">
          <a:xfrm>
            <a:off x="381000" y="2286000"/>
            <a:ext cx="1828800" cy="5270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542" name="Rectangle 6"/>
          <p:cNvSpPr>
            <a:spLocks noChangeArrowheads="1"/>
          </p:cNvSpPr>
          <p:nvPr/>
        </p:nvSpPr>
        <p:spPr bwMode="auto">
          <a:xfrm>
            <a:off x="1219200" y="2590800"/>
            <a:ext cx="7467600" cy="5270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543" name="Rectangle 7"/>
          <p:cNvSpPr>
            <a:spLocks noChangeArrowheads="1"/>
          </p:cNvSpPr>
          <p:nvPr/>
        </p:nvSpPr>
        <p:spPr bwMode="auto">
          <a:xfrm>
            <a:off x="2209800" y="3429000"/>
            <a:ext cx="6035675" cy="381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544" name="Rectangle 8"/>
          <p:cNvSpPr>
            <a:spLocks noChangeArrowheads="1"/>
          </p:cNvSpPr>
          <p:nvPr/>
        </p:nvSpPr>
        <p:spPr bwMode="auto">
          <a:xfrm>
            <a:off x="1066800" y="3733800"/>
            <a:ext cx="4419600" cy="4476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Text Box 9"/>
          <p:cNvSpPr txBox="1">
            <a:spLocks noChangeArrowheads="1"/>
          </p:cNvSpPr>
          <p:nvPr/>
        </p:nvSpPr>
        <p:spPr bwMode="auto">
          <a:xfrm>
            <a:off x="6905625" y="1143000"/>
            <a:ext cx="1781175" cy="461963"/>
          </a:xfrm>
          <a:prstGeom prst="rect">
            <a:avLst/>
          </a:prstGeom>
          <a:solidFill>
            <a:srgbClr val="33CCCC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r" eaLnBrk="1" hangingPunct="1"/>
            <a:r>
              <a:rPr lang="en-US"/>
              <a:t>Device Code</a:t>
            </a:r>
          </a:p>
        </p:txBody>
      </p:sp>
      <p:sp>
        <p:nvSpPr>
          <p:cNvPr id="22539" name="Rectangle 2"/>
          <p:cNvSpPr>
            <a:spLocks noChangeArrowheads="1"/>
          </p:cNvSpPr>
          <p:nvPr/>
        </p:nvSpPr>
        <p:spPr bwMode="auto">
          <a:xfrm>
            <a:off x="381000" y="1524000"/>
            <a:ext cx="8686800" cy="2971800"/>
          </a:xfrm>
          <a:prstGeom prst="rect">
            <a:avLst/>
          </a:prstGeom>
          <a:solidFill>
            <a:srgbClr val="33CCCC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21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21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1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215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41" grpId="0" animBg="1"/>
      <p:bldP spid="321541" grpId="1" animBg="1"/>
      <p:bldP spid="321542" grpId="0" animBg="1"/>
      <p:bldP spid="321542" grpId="1" animBg="1"/>
      <p:bldP spid="321543" grpId="0" animBg="1"/>
      <p:bldP spid="321543" grpId="1" animBg="1"/>
      <p:bldP spid="321544" grpId="0" animBg="1"/>
      <p:bldP spid="32154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Hwu, 2007-2012  ECE408/CS483, University of Illinois, Urbana-Champaign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Vector Addition Kernel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610600" cy="53340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dirty="0" smtClean="0">
                <a:solidFill>
                  <a:schemeClr val="hlink"/>
                </a:solidFill>
                <a:latin typeface="Courier New" pitchFamily="49" charset="0"/>
              </a:rPr>
              <a:t>// Compute vector sum C = A+B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solidFill>
                  <a:schemeClr val="hlink"/>
                </a:solidFill>
                <a:latin typeface="Courier New" pitchFamily="49" charset="0"/>
              </a:rPr>
              <a:t>// Each thread performs one pair-wise addition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__global__</a:t>
            </a:r>
            <a:endParaRPr lang="en-US" sz="2000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void </a:t>
            </a:r>
            <a:r>
              <a:rPr lang="en-US" sz="1800" dirty="0" err="1" smtClean="0">
                <a:latin typeface="Courier New" pitchFamily="49" charset="0"/>
              </a:rPr>
              <a:t>vecAddkernel</a:t>
            </a:r>
            <a:r>
              <a:rPr lang="en-US" sz="1800" dirty="0" smtClean="0">
                <a:latin typeface="Courier New" pitchFamily="49" charset="0"/>
              </a:rPr>
              <a:t>(float* </a:t>
            </a:r>
            <a:r>
              <a:rPr lang="en-US" sz="1800" dirty="0" err="1" smtClean="0">
                <a:latin typeface="Courier New" pitchFamily="49" charset="0"/>
              </a:rPr>
              <a:t>A_d</a:t>
            </a:r>
            <a:r>
              <a:rPr lang="en-US" sz="1800" dirty="0" smtClean="0">
                <a:latin typeface="Courier New" pitchFamily="49" charset="0"/>
              </a:rPr>
              <a:t>, float* </a:t>
            </a:r>
            <a:r>
              <a:rPr lang="en-US" sz="1800" dirty="0" err="1" smtClean="0">
                <a:latin typeface="Courier New" pitchFamily="49" charset="0"/>
              </a:rPr>
              <a:t>B_d</a:t>
            </a:r>
            <a:r>
              <a:rPr lang="en-US" sz="1800" dirty="0" smtClean="0">
                <a:latin typeface="Courier New" pitchFamily="49" charset="0"/>
              </a:rPr>
              <a:t>, float* </a:t>
            </a:r>
            <a:r>
              <a:rPr lang="en-US" sz="1800" dirty="0" err="1" smtClean="0">
                <a:latin typeface="Courier New" pitchFamily="49" charset="0"/>
              </a:rPr>
              <a:t>C_d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n)</a:t>
            </a:r>
          </a:p>
          <a:p>
            <a:pPr eaLnBrk="1" hangingPunct="1"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solidFill>
                  <a:schemeClr val="accent2"/>
                </a:solidFill>
                <a:latin typeface="Courier New" pitchFamily="49" charset="0"/>
              </a:rPr>
              <a:t>threadIdx.x</a:t>
            </a:r>
            <a:r>
              <a:rPr lang="en-US" sz="1800" dirty="0" smtClean="0">
                <a:latin typeface="Courier New" pitchFamily="49" charset="0"/>
              </a:rPr>
              <a:t> + </a:t>
            </a:r>
            <a:r>
              <a:rPr lang="en-US" sz="1800" dirty="0" err="1" smtClean="0">
                <a:solidFill>
                  <a:schemeClr val="accent2"/>
                </a:solidFill>
                <a:latin typeface="Courier New" pitchFamily="49" charset="0"/>
              </a:rPr>
              <a:t>blockDim.x</a:t>
            </a:r>
            <a:r>
              <a:rPr lang="en-US" sz="1800" dirty="0" smtClean="0">
                <a:latin typeface="Courier New" pitchFamily="49" charset="0"/>
              </a:rPr>
              <a:t> * </a:t>
            </a:r>
            <a:r>
              <a:rPr lang="en-US" sz="1800" dirty="0" err="1" smtClean="0">
                <a:solidFill>
                  <a:schemeClr val="accent2"/>
                </a:solidFill>
                <a:latin typeface="Courier New" pitchFamily="49" charset="0"/>
              </a:rPr>
              <a:t>blockIdx.x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if(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&lt;n) </a:t>
            </a:r>
            <a:r>
              <a:rPr lang="en-US" sz="1800" dirty="0" err="1" smtClean="0">
                <a:latin typeface="Courier New" pitchFamily="49" charset="0"/>
              </a:rPr>
              <a:t>C_d</a:t>
            </a:r>
            <a:r>
              <a:rPr lang="en-US" sz="1800" dirty="0" smtClean="0">
                <a:latin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] = </a:t>
            </a:r>
            <a:r>
              <a:rPr lang="en-US" sz="1800" dirty="0" err="1" smtClean="0">
                <a:latin typeface="Courier New" pitchFamily="49" charset="0"/>
              </a:rPr>
              <a:t>A_d</a:t>
            </a:r>
            <a:r>
              <a:rPr lang="en-US" sz="1800" dirty="0" smtClean="0">
                <a:latin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] + </a:t>
            </a:r>
            <a:r>
              <a:rPr lang="en-US" sz="1800" dirty="0" err="1" smtClean="0">
                <a:latin typeface="Courier New" pitchFamily="49" charset="0"/>
              </a:rPr>
              <a:t>B_d</a:t>
            </a:r>
            <a:r>
              <a:rPr lang="en-US" sz="1800" dirty="0" smtClean="0">
                <a:latin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endParaRPr lang="en-US" sz="800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vecAdd</a:t>
            </a:r>
            <a:r>
              <a:rPr lang="en-US" sz="1800" b="1" dirty="0" smtClean="0">
                <a:latin typeface="Courier New" pitchFamily="49" charset="0"/>
              </a:rPr>
              <a:t>(float* </a:t>
            </a:r>
            <a:r>
              <a:rPr lang="en-US" sz="1800" b="1" dirty="0" err="1" smtClean="0">
                <a:latin typeface="Courier New" pitchFamily="49" charset="0"/>
              </a:rPr>
              <a:t>h_A</a:t>
            </a:r>
            <a:r>
              <a:rPr lang="en-US" sz="1800" b="1" dirty="0" smtClean="0">
                <a:latin typeface="Courier New" pitchFamily="49" charset="0"/>
              </a:rPr>
              <a:t>, float* </a:t>
            </a:r>
            <a:r>
              <a:rPr lang="en-US" sz="1800" b="1" dirty="0" err="1" smtClean="0">
                <a:latin typeface="Courier New" pitchFamily="49" charset="0"/>
              </a:rPr>
              <a:t>h_B</a:t>
            </a:r>
            <a:r>
              <a:rPr lang="en-US" sz="1800" b="1" dirty="0" smtClean="0">
                <a:latin typeface="Courier New" pitchFamily="49" charset="0"/>
              </a:rPr>
              <a:t>, float* </a:t>
            </a:r>
            <a:r>
              <a:rPr lang="en-US" sz="1800" b="1" dirty="0" err="1" smtClean="0">
                <a:latin typeface="Courier New" pitchFamily="49" charset="0"/>
              </a:rPr>
              <a:t>h_C</a:t>
            </a:r>
            <a:r>
              <a:rPr lang="en-US" sz="1800" b="1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n)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chemeClr val="bg2"/>
                </a:solidFill>
                <a:latin typeface="Courier New" pitchFamily="49" charset="0"/>
              </a:rPr>
              <a:t>// </a:t>
            </a:r>
            <a:r>
              <a:rPr lang="en-US" sz="1800" dirty="0" err="1" smtClean="0">
                <a:solidFill>
                  <a:schemeClr val="bg2"/>
                </a:solidFill>
                <a:latin typeface="Courier New" pitchFamily="49" charset="0"/>
              </a:rPr>
              <a:t>d_A</a:t>
            </a:r>
            <a:r>
              <a:rPr lang="en-US" sz="1800" dirty="0" smtClean="0">
                <a:solidFill>
                  <a:schemeClr val="bg2"/>
                </a:solidFill>
                <a:latin typeface="Courier New" pitchFamily="49" charset="0"/>
              </a:rPr>
              <a:t>, </a:t>
            </a:r>
            <a:r>
              <a:rPr lang="en-US" sz="1800" dirty="0" err="1" smtClean="0">
                <a:solidFill>
                  <a:schemeClr val="bg2"/>
                </a:solidFill>
                <a:latin typeface="Courier New" pitchFamily="49" charset="0"/>
              </a:rPr>
              <a:t>d_B</a:t>
            </a:r>
            <a:r>
              <a:rPr lang="en-US" sz="1800" dirty="0" smtClean="0">
                <a:solidFill>
                  <a:schemeClr val="bg2"/>
                </a:solidFill>
                <a:latin typeface="Courier New" pitchFamily="49" charset="0"/>
              </a:rPr>
              <a:t>, </a:t>
            </a:r>
            <a:r>
              <a:rPr lang="en-US" sz="1800" dirty="0" err="1" smtClean="0">
                <a:solidFill>
                  <a:schemeClr val="bg2"/>
                </a:solidFill>
                <a:latin typeface="Courier New" pitchFamily="49" charset="0"/>
              </a:rPr>
              <a:t>d_C</a:t>
            </a:r>
            <a:r>
              <a:rPr lang="en-US" sz="1800" dirty="0" smtClean="0">
                <a:solidFill>
                  <a:schemeClr val="bg2"/>
                </a:solidFill>
                <a:latin typeface="Courier New" pitchFamily="49" charset="0"/>
              </a:rPr>
              <a:t> allocations and copies omitted </a:t>
            </a:r>
          </a:p>
          <a:p>
            <a:pPr eaLnBrk="1" hangingPunct="1">
              <a:buFontTx/>
              <a:buNone/>
            </a:pPr>
            <a:r>
              <a:rPr lang="en-US" sz="1800" dirty="0" smtClean="0">
                <a:solidFill>
                  <a:schemeClr val="bg2"/>
                </a:solidFill>
                <a:latin typeface="Courier New" pitchFamily="49" charset="0"/>
              </a:rPr>
              <a:t> // Run ceil(n/256.0) blocks of 256 threads each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1800" b="1" dirty="0" err="1" smtClean="0">
                <a:solidFill>
                  <a:schemeClr val="accent2"/>
                </a:solidFill>
                <a:latin typeface="Courier New" pitchFamily="49" charset="0"/>
              </a:rPr>
              <a:t>vecAddKernnel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</a:rPr>
              <a:t>&lt;&lt;&lt;ceil(n/256.0),256&gt;&gt;&gt;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</a:rPr>
              <a:t>d_A</a:t>
            </a:r>
            <a:r>
              <a:rPr lang="en-US" sz="1800" b="1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d_B</a:t>
            </a:r>
            <a:r>
              <a:rPr lang="en-US" sz="1800" b="1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d_C</a:t>
            </a:r>
            <a:r>
              <a:rPr lang="en-US" sz="1800" b="1" dirty="0" smtClean="0">
                <a:latin typeface="Courier New" pitchFamily="49" charset="0"/>
              </a:rPr>
              <a:t>, n);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7194550" y="4114800"/>
            <a:ext cx="1492250" cy="461963"/>
          </a:xfrm>
          <a:prstGeom prst="rect">
            <a:avLst/>
          </a:prstGeom>
          <a:solidFill>
            <a:srgbClr val="33CCCC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r" eaLnBrk="1" hangingPunct="1"/>
            <a:r>
              <a:rPr lang="en-US"/>
              <a:t>Host Code</a:t>
            </a:r>
          </a:p>
        </p:txBody>
      </p:sp>
      <p:sp>
        <p:nvSpPr>
          <p:cNvPr id="2355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19DADD-1491-43C2-A4AA-973468607E6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3559" name="Rectangle 2"/>
          <p:cNvSpPr>
            <a:spLocks noChangeArrowheads="1"/>
          </p:cNvSpPr>
          <p:nvPr/>
        </p:nvSpPr>
        <p:spPr bwMode="auto">
          <a:xfrm>
            <a:off x="152400" y="4419600"/>
            <a:ext cx="8686800" cy="1905000"/>
          </a:xfrm>
          <a:prstGeom prst="rect">
            <a:avLst/>
          </a:prstGeom>
          <a:solidFill>
            <a:srgbClr val="33CCCC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Hwu, 2007-2012  ECE408/CS483, University of Illinois, Urbana-Champaign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on Kernel Launch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382000" cy="53340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endParaRPr lang="en-US" sz="800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vecAdd</a:t>
            </a:r>
            <a:r>
              <a:rPr lang="en-US" sz="1800" b="1" dirty="0" smtClean="0">
                <a:latin typeface="Courier New" pitchFamily="49" charset="0"/>
              </a:rPr>
              <a:t>(float* A, float* B, float* C, 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n)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chemeClr val="bg2"/>
                </a:solidFill>
                <a:latin typeface="Courier New" pitchFamily="49" charset="0"/>
              </a:rPr>
              <a:t>// </a:t>
            </a:r>
            <a:r>
              <a:rPr lang="en-US" sz="1800" dirty="0" err="1" smtClean="0">
                <a:solidFill>
                  <a:schemeClr val="bg2"/>
                </a:solidFill>
                <a:latin typeface="Courier New" pitchFamily="49" charset="0"/>
              </a:rPr>
              <a:t>A_d</a:t>
            </a:r>
            <a:r>
              <a:rPr lang="en-US" sz="1800" dirty="0" smtClean="0">
                <a:solidFill>
                  <a:schemeClr val="bg2"/>
                </a:solidFill>
                <a:latin typeface="Courier New" pitchFamily="49" charset="0"/>
              </a:rPr>
              <a:t>, </a:t>
            </a:r>
            <a:r>
              <a:rPr lang="en-US" sz="1800" dirty="0" err="1" smtClean="0">
                <a:solidFill>
                  <a:schemeClr val="bg2"/>
                </a:solidFill>
                <a:latin typeface="Courier New" pitchFamily="49" charset="0"/>
              </a:rPr>
              <a:t>B_d</a:t>
            </a:r>
            <a:r>
              <a:rPr lang="en-US" sz="1800" dirty="0" smtClean="0">
                <a:solidFill>
                  <a:schemeClr val="bg2"/>
                </a:solidFill>
                <a:latin typeface="Courier New" pitchFamily="49" charset="0"/>
              </a:rPr>
              <a:t>, </a:t>
            </a:r>
            <a:r>
              <a:rPr lang="en-US" sz="1800" dirty="0" err="1" smtClean="0">
                <a:solidFill>
                  <a:schemeClr val="bg2"/>
                </a:solidFill>
                <a:latin typeface="Courier New" pitchFamily="49" charset="0"/>
              </a:rPr>
              <a:t>C_d</a:t>
            </a:r>
            <a:r>
              <a:rPr lang="en-US" sz="1800" dirty="0" smtClean="0">
                <a:solidFill>
                  <a:schemeClr val="bg2"/>
                </a:solidFill>
                <a:latin typeface="Courier New" pitchFamily="49" charset="0"/>
              </a:rPr>
              <a:t> allocations and copies omitted </a:t>
            </a:r>
          </a:p>
          <a:p>
            <a:pPr eaLnBrk="1" hangingPunct="1">
              <a:buFontTx/>
              <a:buNone/>
            </a:pPr>
            <a:r>
              <a:rPr lang="en-US" sz="1800" dirty="0" smtClean="0">
                <a:solidFill>
                  <a:schemeClr val="bg2"/>
                </a:solidFill>
                <a:latin typeface="Courier New" pitchFamily="49" charset="0"/>
              </a:rPr>
              <a:t> // Run ceil(n/256) blocks of 256 threads each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</a:rPr>
              <a:t>  dim3 </a:t>
            </a:r>
            <a:r>
              <a:rPr lang="en-US" sz="1800" b="1" dirty="0" err="1" smtClean="0">
                <a:solidFill>
                  <a:schemeClr val="accent2"/>
                </a:solidFill>
                <a:latin typeface="Courier New" pitchFamily="49" charset="0"/>
              </a:rPr>
              <a:t>DimGrid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</a:rPr>
              <a:t>(n/256, 1, 1);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</a:rPr>
              <a:t>  if (n%256) </a:t>
            </a:r>
            <a:r>
              <a:rPr lang="en-US" sz="1800" b="1" dirty="0" err="1" smtClean="0">
                <a:solidFill>
                  <a:schemeClr val="accent2"/>
                </a:solidFill>
                <a:latin typeface="Courier New" pitchFamily="49" charset="0"/>
              </a:rPr>
              <a:t>DimGrid.x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</a:rPr>
              <a:t>++;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</a:rPr>
              <a:t>  dim3 </a:t>
            </a:r>
            <a:r>
              <a:rPr lang="en-US" sz="1800" b="1" dirty="0" err="1" smtClean="0">
                <a:solidFill>
                  <a:schemeClr val="accent2"/>
                </a:solidFill>
                <a:latin typeface="Courier New" pitchFamily="49" charset="0"/>
              </a:rPr>
              <a:t>DimBlock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</a:rPr>
              <a:t>(256, 1, 1);</a:t>
            </a:r>
          </a:p>
          <a:p>
            <a:pPr eaLnBrk="1" hangingPunct="1">
              <a:buFontTx/>
              <a:buNone/>
            </a:pPr>
            <a:endParaRPr lang="en-US" sz="1800" b="1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1800" b="1" dirty="0" err="1" smtClean="0">
                <a:solidFill>
                  <a:schemeClr val="accent2"/>
                </a:solidFill>
                <a:latin typeface="Courier New" pitchFamily="49" charset="0"/>
              </a:rPr>
              <a:t>vecAddKernnel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</a:rPr>
              <a:t>&lt;&lt;&lt;</a:t>
            </a:r>
            <a:r>
              <a:rPr lang="en-US" sz="1800" b="1" dirty="0" err="1" smtClean="0">
                <a:solidFill>
                  <a:schemeClr val="accent2"/>
                </a:solidFill>
                <a:latin typeface="Courier New" pitchFamily="49" charset="0"/>
              </a:rPr>
              <a:t>DimGrid,DimBlock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</a:rPr>
              <a:t>&gt;&gt;&gt;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</a:rPr>
              <a:t>A_d</a:t>
            </a:r>
            <a:r>
              <a:rPr lang="en-US" sz="1800" b="1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B_d</a:t>
            </a:r>
            <a:r>
              <a:rPr lang="en-US" sz="1800" b="1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C_d</a:t>
            </a:r>
            <a:r>
              <a:rPr lang="en-US" sz="1800" b="1" dirty="0" smtClean="0">
                <a:latin typeface="Courier New" pitchFamily="49" charset="0"/>
              </a:rPr>
              <a:t>, n);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sz="1800" b="1" dirty="0" smtClean="0">
              <a:latin typeface="Courier New" pitchFamily="49" charset="0"/>
            </a:endParaRPr>
          </a:p>
          <a:p>
            <a:pPr eaLnBrk="1" hangingPunct="1"/>
            <a:r>
              <a:rPr lang="en-US" sz="2000" dirty="0" smtClean="0"/>
              <a:t>Any call to a kernel function is asynchronous from CUDA 1.0 on, explicit synch needed for blocking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7315200" y="1600200"/>
            <a:ext cx="1492250" cy="461963"/>
          </a:xfrm>
          <a:prstGeom prst="rect">
            <a:avLst/>
          </a:prstGeom>
          <a:solidFill>
            <a:srgbClr val="33CCCC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r" eaLnBrk="1" hangingPunct="1"/>
            <a:r>
              <a:rPr lang="en-US"/>
              <a:t>Host Code</a:t>
            </a:r>
          </a:p>
        </p:txBody>
      </p:sp>
      <p:sp>
        <p:nvSpPr>
          <p:cNvPr id="2458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1851C7-3CEF-43E6-8FD1-31BE5C0631B4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4419601" y="3579167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makes sure that there are enough threads to cover all elements.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0" y="744488"/>
            <a:ext cx="4724400" cy="230832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__host__</a:t>
            </a:r>
          </a:p>
          <a:p>
            <a:pPr eaLnBrk="1" hangingPunct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eaLnBrk="1" hangingPunct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eaLnBrk="1" hangingPunct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dim3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DimGrid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ceil(n/256.0),1,1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dim3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DimBlock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(256,1,1);</a:t>
            </a:r>
          </a:p>
          <a:p>
            <a:pPr eaLnBrk="1" hangingPunct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vecAddKernel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&lt;&lt;&lt;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DimGrid,DimBlock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&gt;&gt;&gt;(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A_d,B_d,C_d,n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5604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304213" cy="1141413"/>
          </a:xfrm>
        </p:spPr>
        <p:txBody>
          <a:bodyPr/>
          <a:lstStyle/>
          <a:p>
            <a:pPr eaLnBrk="1" hangingPunct="1"/>
            <a:r>
              <a:rPr lang="en-US" smtClean="0"/>
              <a:t>Kernel execution in a nutshell</a:t>
            </a:r>
          </a:p>
        </p:txBody>
      </p:sp>
      <p:grpSp>
        <p:nvGrpSpPr>
          <p:cNvPr id="2" name="Group 79"/>
          <p:cNvGrpSpPr>
            <a:grpSpLocks/>
          </p:cNvGrpSpPr>
          <p:nvPr/>
        </p:nvGrpSpPr>
        <p:grpSpPr bwMode="auto">
          <a:xfrm>
            <a:off x="2171700" y="3505200"/>
            <a:ext cx="4800600" cy="1143000"/>
            <a:chOff x="4191000" y="1295400"/>
            <a:chExt cx="4800600" cy="1143000"/>
          </a:xfrm>
        </p:grpSpPr>
        <p:sp>
          <p:nvSpPr>
            <p:cNvPr id="61" name="Rounded Rectangle 60"/>
            <p:cNvSpPr/>
            <p:nvPr/>
          </p:nvSpPr>
          <p:spPr>
            <a:xfrm>
              <a:off x="4191000" y="1295400"/>
              <a:ext cx="4800600" cy="114300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635" name="TextBox 61"/>
            <p:cNvSpPr txBox="1">
              <a:spLocks noChangeArrowheads="1"/>
            </p:cNvSpPr>
            <p:nvPr/>
          </p:nvSpPr>
          <p:spPr bwMode="auto">
            <a:xfrm>
              <a:off x="5105400" y="1295400"/>
              <a:ext cx="2971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/>
                <a:t>Kernel</a:t>
              </a:r>
            </a:p>
          </p:txBody>
        </p:sp>
        <p:grpSp>
          <p:nvGrpSpPr>
            <p:cNvPr id="25636" name="Group 59"/>
            <p:cNvGrpSpPr>
              <a:grpSpLocks/>
            </p:cNvGrpSpPr>
            <p:nvPr/>
          </p:nvGrpSpPr>
          <p:grpSpPr bwMode="auto">
            <a:xfrm>
              <a:off x="4267201" y="1371600"/>
              <a:ext cx="838199" cy="990600"/>
              <a:chOff x="3581401" y="1447800"/>
              <a:chExt cx="838199" cy="990600"/>
            </a:xfrm>
          </p:grpSpPr>
          <p:sp>
            <p:nvSpPr>
              <p:cNvPr id="47" name="Rounded Rectangle 46"/>
              <p:cNvSpPr/>
              <p:nvPr/>
            </p:nvSpPr>
            <p:spPr bwMode="auto">
              <a:xfrm>
                <a:off x="3581401" y="1447800"/>
                <a:ext cx="838199" cy="990600"/>
              </a:xfrm>
              <a:prstGeom prst="roundRect">
                <a:avLst/>
              </a:prstGeom>
              <a:solidFill>
                <a:srgbClr val="00B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/>
              <a:lstStyle/>
              <a:p>
                <a:pPr algn="ctr">
                  <a:defRPr/>
                </a:pPr>
                <a:r>
                  <a:rPr lang="en-US" dirty="0" err="1">
                    <a:latin typeface="Arial Narrow" pitchFamily="34" charset="0"/>
                  </a:rPr>
                  <a:t>Blk</a:t>
                </a:r>
                <a:r>
                  <a:rPr lang="en-US" dirty="0">
                    <a:latin typeface="Arial Narrow" pitchFamily="34" charset="0"/>
                  </a:rPr>
                  <a:t> 0</a:t>
                </a:r>
              </a:p>
            </p:txBody>
          </p:sp>
          <p:grpSp>
            <p:nvGrpSpPr>
              <p:cNvPr id="25657" name="Group 183"/>
              <p:cNvGrpSpPr>
                <a:grpSpLocks/>
              </p:cNvGrpSpPr>
              <p:nvPr/>
            </p:nvGrpSpPr>
            <p:grpSpPr bwMode="auto">
              <a:xfrm>
                <a:off x="3657600" y="1828800"/>
                <a:ext cx="685800" cy="582091"/>
                <a:chOff x="4191000" y="5029200"/>
                <a:chExt cx="685800" cy="582091"/>
              </a:xfrm>
            </p:grpSpPr>
            <p:sp>
              <p:nvSpPr>
                <p:cNvPr id="25658" name="Freeform 14"/>
                <p:cNvSpPr>
                  <a:spLocks/>
                </p:cNvSpPr>
                <p:nvPr/>
              </p:nvSpPr>
              <p:spPr bwMode="auto">
                <a:xfrm>
                  <a:off x="4191000" y="5029200"/>
                  <a:ext cx="111180" cy="582091"/>
                </a:xfrm>
                <a:custGeom>
                  <a:avLst/>
                  <a:gdLst>
                    <a:gd name="T0" fmla="*/ 2147483647 w 208"/>
                    <a:gd name="T1" fmla="*/ 0 h 1536"/>
                    <a:gd name="T2" fmla="*/ 2147483647 w 208"/>
                    <a:gd name="T3" fmla="*/ 2147483647 h 1536"/>
                    <a:gd name="T4" fmla="*/ 2147483647 w 208"/>
                    <a:gd name="T5" fmla="*/ 2147483647 h 1536"/>
                    <a:gd name="T6" fmla="*/ 2147483647 w 208"/>
                    <a:gd name="T7" fmla="*/ 2147483647 h 1536"/>
                    <a:gd name="T8" fmla="*/ 2147483647 w 208"/>
                    <a:gd name="T9" fmla="*/ 2147483647 h 1536"/>
                    <a:gd name="T10" fmla="*/ 2147483647 w 208"/>
                    <a:gd name="T11" fmla="*/ 2147483647 h 1536"/>
                    <a:gd name="T12" fmla="*/ 2147483647 w 208"/>
                    <a:gd name="T13" fmla="*/ 2147483647 h 1536"/>
                    <a:gd name="T14" fmla="*/ 2147483647 w 208"/>
                    <a:gd name="T15" fmla="*/ 2147483647 h 1536"/>
                    <a:gd name="T16" fmla="*/ 2147483647 w 208"/>
                    <a:gd name="T17" fmla="*/ 2147483647 h 1536"/>
                    <a:gd name="T18" fmla="*/ 2147483647 w 208"/>
                    <a:gd name="T19" fmla="*/ 2147483647 h 1536"/>
                    <a:gd name="T20" fmla="*/ 2147483647 w 208"/>
                    <a:gd name="T21" fmla="*/ 2147483647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 type="none" w="sm" len="med"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59" name="Freeform 15"/>
                <p:cNvSpPr>
                  <a:spLocks/>
                </p:cNvSpPr>
                <p:nvPr/>
              </p:nvSpPr>
              <p:spPr bwMode="auto">
                <a:xfrm>
                  <a:off x="4249067" y="5029200"/>
                  <a:ext cx="111180" cy="582091"/>
                </a:xfrm>
                <a:custGeom>
                  <a:avLst/>
                  <a:gdLst>
                    <a:gd name="T0" fmla="*/ 2147483647 w 208"/>
                    <a:gd name="T1" fmla="*/ 0 h 1536"/>
                    <a:gd name="T2" fmla="*/ 2147483647 w 208"/>
                    <a:gd name="T3" fmla="*/ 2147483647 h 1536"/>
                    <a:gd name="T4" fmla="*/ 2147483647 w 208"/>
                    <a:gd name="T5" fmla="*/ 2147483647 h 1536"/>
                    <a:gd name="T6" fmla="*/ 2147483647 w 208"/>
                    <a:gd name="T7" fmla="*/ 2147483647 h 1536"/>
                    <a:gd name="T8" fmla="*/ 2147483647 w 208"/>
                    <a:gd name="T9" fmla="*/ 2147483647 h 1536"/>
                    <a:gd name="T10" fmla="*/ 2147483647 w 208"/>
                    <a:gd name="T11" fmla="*/ 2147483647 h 1536"/>
                    <a:gd name="T12" fmla="*/ 2147483647 w 208"/>
                    <a:gd name="T13" fmla="*/ 2147483647 h 1536"/>
                    <a:gd name="T14" fmla="*/ 2147483647 w 208"/>
                    <a:gd name="T15" fmla="*/ 2147483647 h 1536"/>
                    <a:gd name="T16" fmla="*/ 2147483647 w 208"/>
                    <a:gd name="T17" fmla="*/ 2147483647 h 1536"/>
                    <a:gd name="T18" fmla="*/ 2147483647 w 208"/>
                    <a:gd name="T19" fmla="*/ 2147483647 h 1536"/>
                    <a:gd name="T20" fmla="*/ 2147483647 w 208"/>
                    <a:gd name="T21" fmla="*/ 2147483647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 type="none" w="sm" len="med"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60" name="Freeform 16"/>
                <p:cNvSpPr>
                  <a:spLocks/>
                </p:cNvSpPr>
                <p:nvPr/>
              </p:nvSpPr>
              <p:spPr bwMode="auto">
                <a:xfrm>
                  <a:off x="4307134" y="5029200"/>
                  <a:ext cx="111180" cy="582091"/>
                </a:xfrm>
                <a:custGeom>
                  <a:avLst/>
                  <a:gdLst>
                    <a:gd name="T0" fmla="*/ 2147483647 w 208"/>
                    <a:gd name="T1" fmla="*/ 0 h 1536"/>
                    <a:gd name="T2" fmla="*/ 2147483647 w 208"/>
                    <a:gd name="T3" fmla="*/ 2147483647 h 1536"/>
                    <a:gd name="T4" fmla="*/ 2147483647 w 208"/>
                    <a:gd name="T5" fmla="*/ 2147483647 h 1536"/>
                    <a:gd name="T6" fmla="*/ 2147483647 w 208"/>
                    <a:gd name="T7" fmla="*/ 2147483647 h 1536"/>
                    <a:gd name="T8" fmla="*/ 2147483647 w 208"/>
                    <a:gd name="T9" fmla="*/ 2147483647 h 1536"/>
                    <a:gd name="T10" fmla="*/ 2147483647 w 208"/>
                    <a:gd name="T11" fmla="*/ 2147483647 h 1536"/>
                    <a:gd name="T12" fmla="*/ 2147483647 w 208"/>
                    <a:gd name="T13" fmla="*/ 2147483647 h 1536"/>
                    <a:gd name="T14" fmla="*/ 2147483647 w 208"/>
                    <a:gd name="T15" fmla="*/ 2147483647 h 1536"/>
                    <a:gd name="T16" fmla="*/ 2147483647 w 208"/>
                    <a:gd name="T17" fmla="*/ 2147483647 h 1536"/>
                    <a:gd name="T18" fmla="*/ 2147483647 w 208"/>
                    <a:gd name="T19" fmla="*/ 2147483647 h 1536"/>
                    <a:gd name="T20" fmla="*/ 2147483647 w 208"/>
                    <a:gd name="T21" fmla="*/ 2147483647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 type="none" w="sm" len="med"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61" name="Freeform 17"/>
                <p:cNvSpPr>
                  <a:spLocks/>
                </p:cNvSpPr>
                <p:nvPr/>
              </p:nvSpPr>
              <p:spPr bwMode="auto">
                <a:xfrm>
                  <a:off x="4365201" y="5029200"/>
                  <a:ext cx="111180" cy="582091"/>
                </a:xfrm>
                <a:custGeom>
                  <a:avLst/>
                  <a:gdLst>
                    <a:gd name="T0" fmla="*/ 2147483647 w 208"/>
                    <a:gd name="T1" fmla="*/ 0 h 1536"/>
                    <a:gd name="T2" fmla="*/ 2147483647 w 208"/>
                    <a:gd name="T3" fmla="*/ 2147483647 h 1536"/>
                    <a:gd name="T4" fmla="*/ 2147483647 w 208"/>
                    <a:gd name="T5" fmla="*/ 2147483647 h 1536"/>
                    <a:gd name="T6" fmla="*/ 2147483647 w 208"/>
                    <a:gd name="T7" fmla="*/ 2147483647 h 1536"/>
                    <a:gd name="T8" fmla="*/ 2147483647 w 208"/>
                    <a:gd name="T9" fmla="*/ 2147483647 h 1536"/>
                    <a:gd name="T10" fmla="*/ 2147483647 w 208"/>
                    <a:gd name="T11" fmla="*/ 2147483647 h 1536"/>
                    <a:gd name="T12" fmla="*/ 2147483647 w 208"/>
                    <a:gd name="T13" fmla="*/ 2147483647 h 1536"/>
                    <a:gd name="T14" fmla="*/ 2147483647 w 208"/>
                    <a:gd name="T15" fmla="*/ 2147483647 h 1536"/>
                    <a:gd name="T16" fmla="*/ 2147483647 w 208"/>
                    <a:gd name="T17" fmla="*/ 2147483647 h 1536"/>
                    <a:gd name="T18" fmla="*/ 2147483647 w 208"/>
                    <a:gd name="T19" fmla="*/ 2147483647 h 1536"/>
                    <a:gd name="T20" fmla="*/ 2147483647 w 208"/>
                    <a:gd name="T21" fmla="*/ 2147483647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 type="none" w="sm" len="med"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62" name="Freeform 18"/>
                <p:cNvSpPr>
                  <a:spLocks/>
                </p:cNvSpPr>
                <p:nvPr/>
              </p:nvSpPr>
              <p:spPr bwMode="auto">
                <a:xfrm>
                  <a:off x="4423268" y="5029200"/>
                  <a:ext cx="110424" cy="582091"/>
                </a:xfrm>
                <a:custGeom>
                  <a:avLst/>
                  <a:gdLst>
                    <a:gd name="T0" fmla="*/ 2147483647 w 208"/>
                    <a:gd name="T1" fmla="*/ 0 h 1536"/>
                    <a:gd name="T2" fmla="*/ 2147483647 w 208"/>
                    <a:gd name="T3" fmla="*/ 2147483647 h 1536"/>
                    <a:gd name="T4" fmla="*/ 2147483647 w 208"/>
                    <a:gd name="T5" fmla="*/ 2147483647 h 1536"/>
                    <a:gd name="T6" fmla="*/ 2147483647 w 208"/>
                    <a:gd name="T7" fmla="*/ 2147483647 h 1536"/>
                    <a:gd name="T8" fmla="*/ 2147483647 w 208"/>
                    <a:gd name="T9" fmla="*/ 2147483647 h 1536"/>
                    <a:gd name="T10" fmla="*/ 2147483647 w 208"/>
                    <a:gd name="T11" fmla="*/ 2147483647 h 1536"/>
                    <a:gd name="T12" fmla="*/ 2147483647 w 208"/>
                    <a:gd name="T13" fmla="*/ 2147483647 h 1536"/>
                    <a:gd name="T14" fmla="*/ 2147483647 w 208"/>
                    <a:gd name="T15" fmla="*/ 2147483647 h 1536"/>
                    <a:gd name="T16" fmla="*/ 2147483647 w 208"/>
                    <a:gd name="T17" fmla="*/ 2147483647 h 1536"/>
                    <a:gd name="T18" fmla="*/ 2147483647 w 208"/>
                    <a:gd name="T19" fmla="*/ 2147483647 h 1536"/>
                    <a:gd name="T20" fmla="*/ 2147483647 w 208"/>
                    <a:gd name="T21" fmla="*/ 2147483647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 type="none" w="sm" len="med"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63" name="Freeform 19"/>
                <p:cNvSpPr>
                  <a:spLocks/>
                </p:cNvSpPr>
                <p:nvPr/>
              </p:nvSpPr>
              <p:spPr bwMode="auto">
                <a:xfrm>
                  <a:off x="4480579" y="5029200"/>
                  <a:ext cx="110424" cy="582091"/>
                </a:xfrm>
                <a:custGeom>
                  <a:avLst/>
                  <a:gdLst>
                    <a:gd name="T0" fmla="*/ 2147483647 w 208"/>
                    <a:gd name="T1" fmla="*/ 0 h 1536"/>
                    <a:gd name="T2" fmla="*/ 2147483647 w 208"/>
                    <a:gd name="T3" fmla="*/ 2147483647 h 1536"/>
                    <a:gd name="T4" fmla="*/ 2147483647 w 208"/>
                    <a:gd name="T5" fmla="*/ 2147483647 h 1536"/>
                    <a:gd name="T6" fmla="*/ 2147483647 w 208"/>
                    <a:gd name="T7" fmla="*/ 2147483647 h 1536"/>
                    <a:gd name="T8" fmla="*/ 2147483647 w 208"/>
                    <a:gd name="T9" fmla="*/ 2147483647 h 1536"/>
                    <a:gd name="T10" fmla="*/ 2147483647 w 208"/>
                    <a:gd name="T11" fmla="*/ 2147483647 h 1536"/>
                    <a:gd name="T12" fmla="*/ 2147483647 w 208"/>
                    <a:gd name="T13" fmla="*/ 2147483647 h 1536"/>
                    <a:gd name="T14" fmla="*/ 2147483647 w 208"/>
                    <a:gd name="T15" fmla="*/ 2147483647 h 1536"/>
                    <a:gd name="T16" fmla="*/ 2147483647 w 208"/>
                    <a:gd name="T17" fmla="*/ 2147483647 h 1536"/>
                    <a:gd name="T18" fmla="*/ 2147483647 w 208"/>
                    <a:gd name="T19" fmla="*/ 2147483647 h 1536"/>
                    <a:gd name="T20" fmla="*/ 2147483647 w 208"/>
                    <a:gd name="T21" fmla="*/ 2147483647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 type="none" w="sm" len="med"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64" name="Freeform 20"/>
                <p:cNvSpPr>
                  <a:spLocks/>
                </p:cNvSpPr>
                <p:nvPr/>
              </p:nvSpPr>
              <p:spPr bwMode="auto">
                <a:xfrm>
                  <a:off x="4537890" y="5029200"/>
                  <a:ext cx="110424" cy="582091"/>
                </a:xfrm>
                <a:custGeom>
                  <a:avLst/>
                  <a:gdLst>
                    <a:gd name="T0" fmla="*/ 2147483647 w 208"/>
                    <a:gd name="T1" fmla="*/ 0 h 1536"/>
                    <a:gd name="T2" fmla="*/ 2147483647 w 208"/>
                    <a:gd name="T3" fmla="*/ 2147483647 h 1536"/>
                    <a:gd name="T4" fmla="*/ 2147483647 w 208"/>
                    <a:gd name="T5" fmla="*/ 2147483647 h 1536"/>
                    <a:gd name="T6" fmla="*/ 2147483647 w 208"/>
                    <a:gd name="T7" fmla="*/ 2147483647 h 1536"/>
                    <a:gd name="T8" fmla="*/ 2147483647 w 208"/>
                    <a:gd name="T9" fmla="*/ 2147483647 h 1536"/>
                    <a:gd name="T10" fmla="*/ 2147483647 w 208"/>
                    <a:gd name="T11" fmla="*/ 2147483647 h 1536"/>
                    <a:gd name="T12" fmla="*/ 2147483647 w 208"/>
                    <a:gd name="T13" fmla="*/ 2147483647 h 1536"/>
                    <a:gd name="T14" fmla="*/ 2147483647 w 208"/>
                    <a:gd name="T15" fmla="*/ 2147483647 h 1536"/>
                    <a:gd name="T16" fmla="*/ 2147483647 w 208"/>
                    <a:gd name="T17" fmla="*/ 2147483647 h 1536"/>
                    <a:gd name="T18" fmla="*/ 2147483647 w 208"/>
                    <a:gd name="T19" fmla="*/ 2147483647 h 1536"/>
                    <a:gd name="T20" fmla="*/ 2147483647 w 208"/>
                    <a:gd name="T21" fmla="*/ 2147483647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 type="none" w="sm" len="med"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65" name="Freeform 21"/>
                <p:cNvSpPr>
                  <a:spLocks/>
                </p:cNvSpPr>
                <p:nvPr/>
              </p:nvSpPr>
              <p:spPr bwMode="auto">
                <a:xfrm>
                  <a:off x="4595201" y="5029200"/>
                  <a:ext cx="110424" cy="582091"/>
                </a:xfrm>
                <a:custGeom>
                  <a:avLst/>
                  <a:gdLst>
                    <a:gd name="T0" fmla="*/ 2147483647 w 208"/>
                    <a:gd name="T1" fmla="*/ 0 h 1536"/>
                    <a:gd name="T2" fmla="*/ 2147483647 w 208"/>
                    <a:gd name="T3" fmla="*/ 2147483647 h 1536"/>
                    <a:gd name="T4" fmla="*/ 2147483647 w 208"/>
                    <a:gd name="T5" fmla="*/ 2147483647 h 1536"/>
                    <a:gd name="T6" fmla="*/ 2147483647 w 208"/>
                    <a:gd name="T7" fmla="*/ 2147483647 h 1536"/>
                    <a:gd name="T8" fmla="*/ 2147483647 w 208"/>
                    <a:gd name="T9" fmla="*/ 2147483647 h 1536"/>
                    <a:gd name="T10" fmla="*/ 2147483647 w 208"/>
                    <a:gd name="T11" fmla="*/ 2147483647 h 1536"/>
                    <a:gd name="T12" fmla="*/ 2147483647 w 208"/>
                    <a:gd name="T13" fmla="*/ 2147483647 h 1536"/>
                    <a:gd name="T14" fmla="*/ 2147483647 w 208"/>
                    <a:gd name="T15" fmla="*/ 2147483647 h 1536"/>
                    <a:gd name="T16" fmla="*/ 2147483647 w 208"/>
                    <a:gd name="T17" fmla="*/ 2147483647 h 1536"/>
                    <a:gd name="T18" fmla="*/ 2147483647 w 208"/>
                    <a:gd name="T19" fmla="*/ 2147483647 h 1536"/>
                    <a:gd name="T20" fmla="*/ 2147483647 w 208"/>
                    <a:gd name="T21" fmla="*/ 2147483647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 type="none" w="sm" len="med"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66" name="Freeform 22"/>
                <p:cNvSpPr>
                  <a:spLocks/>
                </p:cNvSpPr>
                <p:nvPr/>
              </p:nvSpPr>
              <p:spPr bwMode="auto">
                <a:xfrm>
                  <a:off x="4652512" y="5029200"/>
                  <a:ext cx="110424" cy="582091"/>
                </a:xfrm>
                <a:custGeom>
                  <a:avLst/>
                  <a:gdLst>
                    <a:gd name="T0" fmla="*/ 2147483647 w 208"/>
                    <a:gd name="T1" fmla="*/ 0 h 1536"/>
                    <a:gd name="T2" fmla="*/ 2147483647 w 208"/>
                    <a:gd name="T3" fmla="*/ 2147483647 h 1536"/>
                    <a:gd name="T4" fmla="*/ 2147483647 w 208"/>
                    <a:gd name="T5" fmla="*/ 2147483647 h 1536"/>
                    <a:gd name="T6" fmla="*/ 2147483647 w 208"/>
                    <a:gd name="T7" fmla="*/ 2147483647 h 1536"/>
                    <a:gd name="T8" fmla="*/ 2147483647 w 208"/>
                    <a:gd name="T9" fmla="*/ 2147483647 h 1536"/>
                    <a:gd name="T10" fmla="*/ 2147483647 w 208"/>
                    <a:gd name="T11" fmla="*/ 2147483647 h 1536"/>
                    <a:gd name="T12" fmla="*/ 2147483647 w 208"/>
                    <a:gd name="T13" fmla="*/ 2147483647 h 1536"/>
                    <a:gd name="T14" fmla="*/ 2147483647 w 208"/>
                    <a:gd name="T15" fmla="*/ 2147483647 h 1536"/>
                    <a:gd name="T16" fmla="*/ 2147483647 w 208"/>
                    <a:gd name="T17" fmla="*/ 2147483647 h 1536"/>
                    <a:gd name="T18" fmla="*/ 2147483647 w 208"/>
                    <a:gd name="T19" fmla="*/ 2147483647 h 1536"/>
                    <a:gd name="T20" fmla="*/ 2147483647 w 208"/>
                    <a:gd name="T21" fmla="*/ 2147483647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 type="none" w="sm" len="med"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67" name="Freeform 23"/>
                <p:cNvSpPr>
                  <a:spLocks/>
                </p:cNvSpPr>
                <p:nvPr/>
              </p:nvSpPr>
              <p:spPr bwMode="auto">
                <a:xfrm>
                  <a:off x="4709823" y="5029200"/>
                  <a:ext cx="109667" cy="582091"/>
                </a:xfrm>
                <a:custGeom>
                  <a:avLst/>
                  <a:gdLst>
                    <a:gd name="T0" fmla="*/ 2147483647 w 208"/>
                    <a:gd name="T1" fmla="*/ 0 h 1536"/>
                    <a:gd name="T2" fmla="*/ 2147483647 w 208"/>
                    <a:gd name="T3" fmla="*/ 2147483647 h 1536"/>
                    <a:gd name="T4" fmla="*/ 2147483647 w 208"/>
                    <a:gd name="T5" fmla="*/ 2147483647 h 1536"/>
                    <a:gd name="T6" fmla="*/ 2147483647 w 208"/>
                    <a:gd name="T7" fmla="*/ 2147483647 h 1536"/>
                    <a:gd name="T8" fmla="*/ 2147483647 w 208"/>
                    <a:gd name="T9" fmla="*/ 2147483647 h 1536"/>
                    <a:gd name="T10" fmla="*/ 2147483647 w 208"/>
                    <a:gd name="T11" fmla="*/ 2147483647 h 1536"/>
                    <a:gd name="T12" fmla="*/ 2147483647 w 208"/>
                    <a:gd name="T13" fmla="*/ 2147483647 h 1536"/>
                    <a:gd name="T14" fmla="*/ 2147483647 w 208"/>
                    <a:gd name="T15" fmla="*/ 2147483647 h 1536"/>
                    <a:gd name="T16" fmla="*/ 2147483647 w 208"/>
                    <a:gd name="T17" fmla="*/ 2147483647 h 1536"/>
                    <a:gd name="T18" fmla="*/ 2147483647 w 208"/>
                    <a:gd name="T19" fmla="*/ 2147483647 h 1536"/>
                    <a:gd name="T20" fmla="*/ 2147483647 w 208"/>
                    <a:gd name="T21" fmla="*/ 2147483647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 type="none" w="sm" len="med"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68" name="Freeform 24"/>
                <p:cNvSpPr>
                  <a:spLocks/>
                </p:cNvSpPr>
                <p:nvPr/>
              </p:nvSpPr>
              <p:spPr bwMode="auto">
                <a:xfrm>
                  <a:off x="4766376" y="5029200"/>
                  <a:ext cx="110424" cy="582091"/>
                </a:xfrm>
                <a:custGeom>
                  <a:avLst/>
                  <a:gdLst>
                    <a:gd name="T0" fmla="*/ 2147483647 w 208"/>
                    <a:gd name="T1" fmla="*/ 0 h 1536"/>
                    <a:gd name="T2" fmla="*/ 2147483647 w 208"/>
                    <a:gd name="T3" fmla="*/ 2147483647 h 1536"/>
                    <a:gd name="T4" fmla="*/ 2147483647 w 208"/>
                    <a:gd name="T5" fmla="*/ 2147483647 h 1536"/>
                    <a:gd name="T6" fmla="*/ 2147483647 w 208"/>
                    <a:gd name="T7" fmla="*/ 2147483647 h 1536"/>
                    <a:gd name="T8" fmla="*/ 2147483647 w 208"/>
                    <a:gd name="T9" fmla="*/ 2147483647 h 1536"/>
                    <a:gd name="T10" fmla="*/ 2147483647 w 208"/>
                    <a:gd name="T11" fmla="*/ 2147483647 h 1536"/>
                    <a:gd name="T12" fmla="*/ 2147483647 w 208"/>
                    <a:gd name="T13" fmla="*/ 2147483647 h 1536"/>
                    <a:gd name="T14" fmla="*/ 2147483647 w 208"/>
                    <a:gd name="T15" fmla="*/ 2147483647 h 1536"/>
                    <a:gd name="T16" fmla="*/ 2147483647 w 208"/>
                    <a:gd name="T17" fmla="*/ 2147483647 h 1536"/>
                    <a:gd name="T18" fmla="*/ 2147483647 w 208"/>
                    <a:gd name="T19" fmla="*/ 2147483647 h 1536"/>
                    <a:gd name="T20" fmla="*/ 2147483647 w 208"/>
                    <a:gd name="T21" fmla="*/ 2147483647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 type="none" w="sm" len="med"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5637" name="Group 62"/>
            <p:cNvGrpSpPr>
              <a:grpSpLocks/>
            </p:cNvGrpSpPr>
            <p:nvPr/>
          </p:nvGrpSpPr>
          <p:grpSpPr bwMode="auto">
            <a:xfrm>
              <a:off x="8088086" y="1371600"/>
              <a:ext cx="838199" cy="990600"/>
              <a:chOff x="3581401" y="1447800"/>
              <a:chExt cx="838199" cy="990600"/>
            </a:xfrm>
          </p:grpSpPr>
          <p:sp>
            <p:nvSpPr>
              <p:cNvPr id="64" name="Rounded Rectangle 63"/>
              <p:cNvSpPr/>
              <p:nvPr/>
            </p:nvSpPr>
            <p:spPr bwMode="auto">
              <a:xfrm>
                <a:off x="3581401" y="1447800"/>
                <a:ext cx="838199" cy="990600"/>
              </a:xfrm>
              <a:prstGeom prst="roundRect">
                <a:avLst/>
              </a:prstGeom>
              <a:solidFill>
                <a:srgbClr val="00B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/>
              <a:lstStyle/>
              <a:p>
                <a:pPr algn="ctr">
                  <a:defRPr/>
                </a:pPr>
                <a:r>
                  <a:rPr lang="en-US" dirty="0" err="1">
                    <a:latin typeface="Arial Narrow" pitchFamily="34" charset="0"/>
                  </a:rPr>
                  <a:t>Blk</a:t>
                </a:r>
                <a:r>
                  <a:rPr lang="en-US" dirty="0">
                    <a:latin typeface="Arial Narrow" pitchFamily="34" charset="0"/>
                  </a:rPr>
                  <a:t> N-1</a:t>
                </a:r>
              </a:p>
            </p:txBody>
          </p:sp>
          <p:grpSp>
            <p:nvGrpSpPr>
              <p:cNvPr id="25642" name="Group 183"/>
              <p:cNvGrpSpPr>
                <a:grpSpLocks/>
              </p:cNvGrpSpPr>
              <p:nvPr/>
            </p:nvGrpSpPr>
            <p:grpSpPr bwMode="auto">
              <a:xfrm>
                <a:off x="3657600" y="1828800"/>
                <a:ext cx="685800" cy="582091"/>
                <a:chOff x="4191000" y="5029200"/>
                <a:chExt cx="685800" cy="582091"/>
              </a:xfrm>
            </p:grpSpPr>
            <p:sp>
              <p:nvSpPr>
                <p:cNvPr id="25643" name="Freeform 14"/>
                <p:cNvSpPr>
                  <a:spLocks/>
                </p:cNvSpPr>
                <p:nvPr/>
              </p:nvSpPr>
              <p:spPr bwMode="auto">
                <a:xfrm>
                  <a:off x="4191000" y="5029200"/>
                  <a:ext cx="111180" cy="582091"/>
                </a:xfrm>
                <a:custGeom>
                  <a:avLst/>
                  <a:gdLst>
                    <a:gd name="T0" fmla="*/ 2147483647 w 208"/>
                    <a:gd name="T1" fmla="*/ 0 h 1536"/>
                    <a:gd name="T2" fmla="*/ 2147483647 w 208"/>
                    <a:gd name="T3" fmla="*/ 2147483647 h 1536"/>
                    <a:gd name="T4" fmla="*/ 2147483647 w 208"/>
                    <a:gd name="T5" fmla="*/ 2147483647 h 1536"/>
                    <a:gd name="T6" fmla="*/ 2147483647 w 208"/>
                    <a:gd name="T7" fmla="*/ 2147483647 h 1536"/>
                    <a:gd name="T8" fmla="*/ 2147483647 w 208"/>
                    <a:gd name="T9" fmla="*/ 2147483647 h 1536"/>
                    <a:gd name="T10" fmla="*/ 2147483647 w 208"/>
                    <a:gd name="T11" fmla="*/ 2147483647 h 1536"/>
                    <a:gd name="T12" fmla="*/ 2147483647 w 208"/>
                    <a:gd name="T13" fmla="*/ 2147483647 h 1536"/>
                    <a:gd name="T14" fmla="*/ 2147483647 w 208"/>
                    <a:gd name="T15" fmla="*/ 2147483647 h 1536"/>
                    <a:gd name="T16" fmla="*/ 2147483647 w 208"/>
                    <a:gd name="T17" fmla="*/ 2147483647 h 1536"/>
                    <a:gd name="T18" fmla="*/ 2147483647 w 208"/>
                    <a:gd name="T19" fmla="*/ 2147483647 h 1536"/>
                    <a:gd name="T20" fmla="*/ 2147483647 w 208"/>
                    <a:gd name="T21" fmla="*/ 2147483647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 type="none" w="sm" len="med"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44" name="Freeform 15"/>
                <p:cNvSpPr>
                  <a:spLocks/>
                </p:cNvSpPr>
                <p:nvPr/>
              </p:nvSpPr>
              <p:spPr bwMode="auto">
                <a:xfrm>
                  <a:off x="4249067" y="5029200"/>
                  <a:ext cx="111180" cy="582091"/>
                </a:xfrm>
                <a:custGeom>
                  <a:avLst/>
                  <a:gdLst>
                    <a:gd name="T0" fmla="*/ 2147483647 w 208"/>
                    <a:gd name="T1" fmla="*/ 0 h 1536"/>
                    <a:gd name="T2" fmla="*/ 2147483647 w 208"/>
                    <a:gd name="T3" fmla="*/ 2147483647 h 1536"/>
                    <a:gd name="T4" fmla="*/ 2147483647 w 208"/>
                    <a:gd name="T5" fmla="*/ 2147483647 h 1536"/>
                    <a:gd name="T6" fmla="*/ 2147483647 w 208"/>
                    <a:gd name="T7" fmla="*/ 2147483647 h 1536"/>
                    <a:gd name="T8" fmla="*/ 2147483647 w 208"/>
                    <a:gd name="T9" fmla="*/ 2147483647 h 1536"/>
                    <a:gd name="T10" fmla="*/ 2147483647 w 208"/>
                    <a:gd name="T11" fmla="*/ 2147483647 h 1536"/>
                    <a:gd name="T12" fmla="*/ 2147483647 w 208"/>
                    <a:gd name="T13" fmla="*/ 2147483647 h 1536"/>
                    <a:gd name="T14" fmla="*/ 2147483647 w 208"/>
                    <a:gd name="T15" fmla="*/ 2147483647 h 1536"/>
                    <a:gd name="T16" fmla="*/ 2147483647 w 208"/>
                    <a:gd name="T17" fmla="*/ 2147483647 h 1536"/>
                    <a:gd name="T18" fmla="*/ 2147483647 w 208"/>
                    <a:gd name="T19" fmla="*/ 2147483647 h 1536"/>
                    <a:gd name="T20" fmla="*/ 2147483647 w 208"/>
                    <a:gd name="T21" fmla="*/ 2147483647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 type="none" w="sm" len="med"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45" name="Freeform 16"/>
                <p:cNvSpPr>
                  <a:spLocks/>
                </p:cNvSpPr>
                <p:nvPr/>
              </p:nvSpPr>
              <p:spPr bwMode="auto">
                <a:xfrm>
                  <a:off x="4307134" y="5029200"/>
                  <a:ext cx="111180" cy="582091"/>
                </a:xfrm>
                <a:custGeom>
                  <a:avLst/>
                  <a:gdLst>
                    <a:gd name="T0" fmla="*/ 2147483647 w 208"/>
                    <a:gd name="T1" fmla="*/ 0 h 1536"/>
                    <a:gd name="T2" fmla="*/ 2147483647 w 208"/>
                    <a:gd name="T3" fmla="*/ 2147483647 h 1536"/>
                    <a:gd name="T4" fmla="*/ 2147483647 w 208"/>
                    <a:gd name="T5" fmla="*/ 2147483647 h 1536"/>
                    <a:gd name="T6" fmla="*/ 2147483647 w 208"/>
                    <a:gd name="T7" fmla="*/ 2147483647 h 1536"/>
                    <a:gd name="T8" fmla="*/ 2147483647 w 208"/>
                    <a:gd name="T9" fmla="*/ 2147483647 h 1536"/>
                    <a:gd name="T10" fmla="*/ 2147483647 w 208"/>
                    <a:gd name="T11" fmla="*/ 2147483647 h 1536"/>
                    <a:gd name="T12" fmla="*/ 2147483647 w 208"/>
                    <a:gd name="T13" fmla="*/ 2147483647 h 1536"/>
                    <a:gd name="T14" fmla="*/ 2147483647 w 208"/>
                    <a:gd name="T15" fmla="*/ 2147483647 h 1536"/>
                    <a:gd name="T16" fmla="*/ 2147483647 w 208"/>
                    <a:gd name="T17" fmla="*/ 2147483647 h 1536"/>
                    <a:gd name="T18" fmla="*/ 2147483647 w 208"/>
                    <a:gd name="T19" fmla="*/ 2147483647 h 1536"/>
                    <a:gd name="T20" fmla="*/ 2147483647 w 208"/>
                    <a:gd name="T21" fmla="*/ 2147483647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 type="none" w="sm" len="med"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46" name="Freeform 17"/>
                <p:cNvSpPr>
                  <a:spLocks/>
                </p:cNvSpPr>
                <p:nvPr/>
              </p:nvSpPr>
              <p:spPr bwMode="auto">
                <a:xfrm>
                  <a:off x="4365201" y="5029200"/>
                  <a:ext cx="111180" cy="582091"/>
                </a:xfrm>
                <a:custGeom>
                  <a:avLst/>
                  <a:gdLst>
                    <a:gd name="T0" fmla="*/ 2147483647 w 208"/>
                    <a:gd name="T1" fmla="*/ 0 h 1536"/>
                    <a:gd name="T2" fmla="*/ 2147483647 w 208"/>
                    <a:gd name="T3" fmla="*/ 2147483647 h 1536"/>
                    <a:gd name="T4" fmla="*/ 2147483647 w 208"/>
                    <a:gd name="T5" fmla="*/ 2147483647 h 1536"/>
                    <a:gd name="T6" fmla="*/ 2147483647 w 208"/>
                    <a:gd name="T7" fmla="*/ 2147483647 h 1536"/>
                    <a:gd name="T8" fmla="*/ 2147483647 w 208"/>
                    <a:gd name="T9" fmla="*/ 2147483647 h 1536"/>
                    <a:gd name="T10" fmla="*/ 2147483647 w 208"/>
                    <a:gd name="T11" fmla="*/ 2147483647 h 1536"/>
                    <a:gd name="T12" fmla="*/ 2147483647 w 208"/>
                    <a:gd name="T13" fmla="*/ 2147483647 h 1536"/>
                    <a:gd name="T14" fmla="*/ 2147483647 w 208"/>
                    <a:gd name="T15" fmla="*/ 2147483647 h 1536"/>
                    <a:gd name="T16" fmla="*/ 2147483647 w 208"/>
                    <a:gd name="T17" fmla="*/ 2147483647 h 1536"/>
                    <a:gd name="T18" fmla="*/ 2147483647 w 208"/>
                    <a:gd name="T19" fmla="*/ 2147483647 h 1536"/>
                    <a:gd name="T20" fmla="*/ 2147483647 w 208"/>
                    <a:gd name="T21" fmla="*/ 2147483647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 type="none" w="sm" len="med"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47" name="Freeform 18"/>
                <p:cNvSpPr>
                  <a:spLocks/>
                </p:cNvSpPr>
                <p:nvPr/>
              </p:nvSpPr>
              <p:spPr bwMode="auto">
                <a:xfrm>
                  <a:off x="4423268" y="5029200"/>
                  <a:ext cx="110424" cy="582091"/>
                </a:xfrm>
                <a:custGeom>
                  <a:avLst/>
                  <a:gdLst>
                    <a:gd name="T0" fmla="*/ 2147483647 w 208"/>
                    <a:gd name="T1" fmla="*/ 0 h 1536"/>
                    <a:gd name="T2" fmla="*/ 2147483647 w 208"/>
                    <a:gd name="T3" fmla="*/ 2147483647 h 1536"/>
                    <a:gd name="T4" fmla="*/ 2147483647 w 208"/>
                    <a:gd name="T5" fmla="*/ 2147483647 h 1536"/>
                    <a:gd name="T6" fmla="*/ 2147483647 w 208"/>
                    <a:gd name="T7" fmla="*/ 2147483647 h 1536"/>
                    <a:gd name="T8" fmla="*/ 2147483647 w 208"/>
                    <a:gd name="T9" fmla="*/ 2147483647 h 1536"/>
                    <a:gd name="T10" fmla="*/ 2147483647 w 208"/>
                    <a:gd name="T11" fmla="*/ 2147483647 h 1536"/>
                    <a:gd name="T12" fmla="*/ 2147483647 w 208"/>
                    <a:gd name="T13" fmla="*/ 2147483647 h 1536"/>
                    <a:gd name="T14" fmla="*/ 2147483647 w 208"/>
                    <a:gd name="T15" fmla="*/ 2147483647 h 1536"/>
                    <a:gd name="T16" fmla="*/ 2147483647 w 208"/>
                    <a:gd name="T17" fmla="*/ 2147483647 h 1536"/>
                    <a:gd name="T18" fmla="*/ 2147483647 w 208"/>
                    <a:gd name="T19" fmla="*/ 2147483647 h 1536"/>
                    <a:gd name="T20" fmla="*/ 2147483647 w 208"/>
                    <a:gd name="T21" fmla="*/ 2147483647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 type="none" w="sm" len="med"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48" name="Freeform 19"/>
                <p:cNvSpPr>
                  <a:spLocks/>
                </p:cNvSpPr>
                <p:nvPr/>
              </p:nvSpPr>
              <p:spPr bwMode="auto">
                <a:xfrm>
                  <a:off x="4480579" y="5029200"/>
                  <a:ext cx="110424" cy="582091"/>
                </a:xfrm>
                <a:custGeom>
                  <a:avLst/>
                  <a:gdLst>
                    <a:gd name="T0" fmla="*/ 2147483647 w 208"/>
                    <a:gd name="T1" fmla="*/ 0 h 1536"/>
                    <a:gd name="T2" fmla="*/ 2147483647 w 208"/>
                    <a:gd name="T3" fmla="*/ 2147483647 h 1536"/>
                    <a:gd name="T4" fmla="*/ 2147483647 w 208"/>
                    <a:gd name="T5" fmla="*/ 2147483647 h 1536"/>
                    <a:gd name="T6" fmla="*/ 2147483647 w 208"/>
                    <a:gd name="T7" fmla="*/ 2147483647 h 1536"/>
                    <a:gd name="T8" fmla="*/ 2147483647 w 208"/>
                    <a:gd name="T9" fmla="*/ 2147483647 h 1536"/>
                    <a:gd name="T10" fmla="*/ 2147483647 w 208"/>
                    <a:gd name="T11" fmla="*/ 2147483647 h 1536"/>
                    <a:gd name="T12" fmla="*/ 2147483647 w 208"/>
                    <a:gd name="T13" fmla="*/ 2147483647 h 1536"/>
                    <a:gd name="T14" fmla="*/ 2147483647 w 208"/>
                    <a:gd name="T15" fmla="*/ 2147483647 h 1536"/>
                    <a:gd name="T16" fmla="*/ 2147483647 w 208"/>
                    <a:gd name="T17" fmla="*/ 2147483647 h 1536"/>
                    <a:gd name="T18" fmla="*/ 2147483647 w 208"/>
                    <a:gd name="T19" fmla="*/ 2147483647 h 1536"/>
                    <a:gd name="T20" fmla="*/ 2147483647 w 208"/>
                    <a:gd name="T21" fmla="*/ 2147483647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 type="none" w="sm" len="med"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49" name="Freeform 20"/>
                <p:cNvSpPr>
                  <a:spLocks/>
                </p:cNvSpPr>
                <p:nvPr/>
              </p:nvSpPr>
              <p:spPr bwMode="auto">
                <a:xfrm>
                  <a:off x="4537890" y="5029200"/>
                  <a:ext cx="110424" cy="582091"/>
                </a:xfrm>
                <a:custGeom>
                  <a:avLst/>
                  <a:gdLst>
                    <a:gd name="T0" fmla="*/ 2147483647 w 208"/>
                    <a:gd name="T1" fmla="*/ 0 h 1536"/>
                    <a:gd name="T2" fmla="*/ 2147483647 w 208"/>
                    <a:gd name="T3" fmla="*/ 2147483647 h 1536"/>
                    <a:gd name="T4" fmla="*/ 2147483647 w 208"/>
                    <a:gd name="T5" fmla="*/ 2147483647 h 1536"/>
                    <a:gd name="T6" fmla="*/ 2147483647 w 208"/>
                    <a:gd name="T7" fmla="*/ 2147483647 h 1536"/>
                    <a:gd name="T8" fmla="*/ 2147483647 w 208"/>
                    <a:gd name="T9" fmla="*/ 2147483647 h 1536"/>
                    <a:gd name="T10" fmla="*/ 2147483647 w 208"/>
                    <a:gd name="T11" fmla="*/ 2147483647 h 1536"/>
                    <a:gd name="T12" fmla="*/ 2147483647 w 208"/>
                    <a:gd name="T13" fmla="*/ 2147483647 h 1536"/>
                    <a:gd name="T14" fmla="*/ 2147483647 w 208"/>
                    <a:gd name="T15" fmla="*/ 2147483647 h 1536"/>
                    <a:gd name="T16" fmla="*/ 2147483647 w 208"/>
                    <a:gd name="T17" fmla="*/ 2147483647 h 1536"/>
                    <a:gd name="T18" fmla="*/ 2147483647 w 208"/>
                    <a:gd name="T19" fmla="*/ 2147483647 h 1536"/>
                    <a:gd name="T20" fmla="*/ 2147483647 w 208"/>
                    <a:gd name="T21" fmla="*/ 2147483647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 type="none" w="sm" len="med"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50" name="Freeform 21"/>
                <p:cNvSpPr>
                  <a:spLocks/>
                </p:cNvSpPr>
                <p:nvPr/>
              </p:nvSpPr>
              <p:spPr bwMode="auto">
                <a:xfrm>
                  <a:off x="4595201" y="5029200"/>
                  <a:ext cx="110424" cy="582091"/>
                </a:xfrm>
                <a:custGeom>
                  <a:avLst/>
                  <a:gdLst>
                    <a:gd name="T0" fmla="*/ 2147483647 w 208"/>
                    <a:gd name="T1" fmla="*/ 0 h 1536"/>
                    <a:gd name="T2" fmla="*/ 2147483647 w 208"/>
                    <a:gd name="T3" fmla="*/ 2147483647 h 1536"/>
                    <a:gd name="T4" fmla="*/ 2147483647 w 208"/>
                    <a:gd name="T5" fmla="*/ 2147483647 h 1536"/>
                    <a:gd name="T6" fmla="*/ 2147483647 w 208"/>
                    <a:gd name="T7" fmla="*/ 2147483647 h 1536"/>
                    <a:gd name="T8" fmla="*/ 2147483647 w 208"/>
                    <a:gd name="T9" fmla="*/ 2147483647 h 1536"/>
                    <a:gd name="T10" fmla="*/ 2147483647 w 208"/>
                    <a:gd name="T11" fmla="*/ 2147483647 h 1536"/>
                    <a:gd name="T12" fmla="*/ 2147483647 w 208"/>
                    <a:gd name="T13" fmla="*/ 2147483647 h 1536"/>
                    <a:gd name="T14" fmla="*/ 2147483647 w 208"/>
                    <a:gd name="T15" fmla="*/ 2147483647 h 1536"/>
                    <a:gd name="T16" fmla="*/ 2147483647 w 208"/>
                    <a:gd name="T17" fmla="*/ 2147483647 h 1536"/>
                    <a:gd name="T18" fmla="*/ 2147483647 w 208"/>
                    <a:gd name="T19" fmla="*/ 2147483647 h 1536"/>
                    <a:gd name="T20" fmla="*/ 2147483647 w 208"/>
                    <a:gd name="T21" fmla="*/ 2147483647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 type="none" w="sm" len="med"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51" name="Freeform 22"/>
                <p:cNvSpPr>
                  <a:spLocks/>
                </p:cNvSpPr>
                <p:nvPr/>
              </p:nvSpPr>
              <p:spPr bwMode="auto">
                <a:xfrm>
                  <a:off x="4652512" y="5029200"/>
                  <a:ext cx="110424" cy="582091"/>
                </a:xfrm>
                <a:custGeom>
                  <a:avLst/>
                  <a:gdLst>
                    <a:gd name="T0" fmla="*/ 2147483647 w 208"/>
                    <a:gd name="T1" fmla="*/ 0 h 1536"/>
                    <a:gd name="T2" fmla="*/ 2147483647 w 208"/>
                    <a:gd name="T3" fmla="*/ 2147483647 h 1536"/>
                    <a:gd name="T4" fmla="*/ 2147483647 w 208"/>
                    <a:gd name="T5" fmla="*/ 2147483647 h 1536"/>
                    <a:gd name="T6" fmla="*/ 2147483647 w 208"/>
                    <a:gd name="T7" fmla="*/ 2147483647 h 1536"/>
                    <a:gd name="T8" fmla="*/ 2147483647 w 208"/>
                    <a:gd name="T9" fmla="*/ 2147483647 h 1536"/>
                    <a:gd name="T10" fmla="*/ 2147483647 w 208"/>
                    <a:gd name="T11" fmla="*/ 2147483647 h 1536"/>
                    <a:gd name="T12" fmla="*/ 2147483647 w 208"/>
                    <a:gd name="T13" fmla="*/ 2147483647 h 1536"/>
                    <a:gd name="T14" fmla="*/ 2147483647 w 208"/>
                    <a:gd name="T15" fmla="*/ 2147483647 h 1536"/>
                    <a:gd name="T16" fmla="*/ 2147483647 w 208"/>
                    <a:gd name="T17" fmla="*/ 2147483647 h 1536"/>
                    <a:gd name="T18" fmla="*/ 2147483647 w 208"/>
                    <a:gd name="T19" fmla="*/ 2147483647 h 1536"/>
                    <a:gd name="T20" fmla="*/ 2147483647 w 208"/>
                    <a:gd name="T21" fmla="*/ 2147483647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 type="none" w="sm" len="med"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52" name="Freeform 23"/>
                <p:cNvSpPr>
                  <a:spLocks/>
                </p:cNvSpPr>
                <p:nvPr/>
              </p:nvSpPr>
              <p:spPr bwMode="auto">
                <a:xfrm>
                  <a:off x="4709823" y="5029200"/>
                  <a:ext cx="109667" cy="582091"/>
                </a:xfrm>
                <a:custGeom>
                  <a:avLst/>
                  <a:gdLst>
                    <a:gd name="T0" fmla="*/ 2147483647 w 208"/>
                    <a:gd name="T1" fmla="*/ 0 h 1536"/>
                    <a:gd name="T2" fmla="*/ 2147483647 w 208"/>
                    <a:gd name="T3" fmla="*/ 2147483647 h 1536"/>
                    <a:gd name="T4" fmla="*/ 2147483647 w 208"/>
                    <a:gd name="T5" fmla="*/ 2147483647 h 1536"/>
                    <a:gd name="T6" fmla="*/ 2147483647 w 208"/>
                    <a:gd name="T7" fmla="*/ 2147483647 h 1536"/>
                    <a:gd name="T8" fmla="*/ 2147483647 w 208"/>
                    <a:gd name="T9" fmla="*/ 2147483647 h 1536"/>
                    <a:gd name="T10" fmla="*/ 2147483647 w 208"/>
                    <a:gd name="T11" fmla="*/ 2147483647 h 1536"/>
                    <a:gd name="T12" fmla="*/ 2147483647 w 208"/>
                    <a:gd name="T13" fmla="*/ 2147483647 h 1536"/>
                    <a:gd name="T14" fmla="*/ 2147483647 w 208"/>
                    <a:gd name="T15" fmla="*/ 2147483647 h 1536"/>
                    <a:gd name="T16" fmla="*/ 2147483647 w 208"/>
                    <a:gd name="T17" fmla="*/ 2147483647 h 1536"/>
                    <a:gd name="T18" fmla="*/ 2147483647 w 208"/>
                    <a:gd name="T19" fmla="*/ 2147483647 h 1536"/>
                    <a:gd name="T20" fmla="*/ 2147483647 w 208"/>
                    <a:gd name="T21" fmla="*/ 2147483647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 type="none" w="sm" len="med"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53" name="Freeform 24"/>
                <p:cNvSpPr>
                  <a:spLocks/>
                </p:cNvSpPr>
                <p:nvPr/>
              </p:nvSpPr>
              <p:spPr bwMode="auto">
                <a:xfrm>
                  <a:off x="4766376" y="5029200"/>
                  <a:ext cx="110424" cy="582091"/>
                </a:xfrm>
                <a:custGeom>
                  <a:avLst/>
                  <a:gdLst>
                    <a:gd name="T0" fmla="*/ 2147483647 w 208"/>
                    <a:gd name="T1" fmla="*/ 0 h 1536"/>
                    <a:gd name="T2" fmla="*/ 2147483647 w 208"/>
                    <a:gd name="T3" fmla="*/ 2147483647 h 1536"/>
                    <a:gd name="T4" fmla="*/ 2147483647 w 208"/>
                    <a:gd name="T5" fmla="*/ 2147483647 h 1536"/>
                    <a:gd name="T6" fmla="*/ 2147483647 w 208"/>
                    <a:gd name="T7" fmla="*/ 2147483647 h 1536"/>
                    <a:gd name="T8" fmla="*/ 2147483647 w 208"/>
                    <a:gd name="T9" fmla="*/ 2147483647 h 1536"/>
                    <a:gd name="T10" fmla="*/ 2147483647 w 208"/>
                    <a:gd name="T11" fmla="*/ 2147483647 h 1536"/>
                    <a:gd name="T12" fmla="*/ 2147483647 w 208"/>
                    <a:gd name="T13" fmla="*/ 2147483647 h 1536"/>
                    <a:gd name="T14" fmla="*/ 2147483647 w 208"/>
                    <a:gd name="T15" fmla="*/ 2147483647 h 1536"/>
                    <a:gd name="T16" fmla="*/ 2147483647 w 208"/>
                    <a:gd name="T17" fmla="*/ 2147483647 h 1536"/>
                    <a:gd name="T18" fmla="*/ 2147483647 w 208"/>
                    <a:gd name="T19" fmla="*/ 2147483647 h 1536"/>
                    <a:gd name="T20" fmla="*/ 2147483647 w 208"/>
                    <a:gd name="T21" fmla="*/ 2147483647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 type="none" w="sm" len="med"/>
                  <a:tailEnd type="triangle" w="sm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5638" name="TextBox 77"/>
            <p:cNvSpPr txBox="1">
              <a:spLocks noChangeArrowheads="1"/>
            </p:cNvSpPr>
            <p:nvPr/>
          </p:nvSpPr>
          <p:spPr bwMode="auto">
            <a:xfrm>
              <a:off x="5105400" y="1676400"/>
              <a:ext cx="2971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/>
                <a:t>• • •</a:t>
              </a:r>
            </a:p>
          </p:txBody>
        </p:sp>
      </p:grpSp>
      <p:grpSp>
        <p:nvGrpSpPr>
          <p:cNvPr id="8" name="Group 115"/>
          <p:cNvGrpSpPr>
            <a:grpSpLocks/>
          </p:cNvGrpSpPr>
          <p:nvPr/>
        </p:nvGrpSpPr>
        <p:grpSpPr bwMode="auto">
          <a:xfrm>
            <a:off x="0" y="2209800"/>
            <a:ext cx="4572000" cy="1295400"/>
            <a:chOff x="0" y="2209800"/>
            <a:chExt cx="4572000" cy="1295400"/>
          </a:xfrm>
        </p:grpSpPr>
        <p:cxnSp>
          <p:nvCxnSpPr>
            <p:cNvPr id="82" name="Curved Connector 81"/>
            <p:cNvCxnSpPr>
              <a:stCxn id="84" idx="3"/>
            </p:cNvCxnSpPr>
            <p:nvPr/>
          </p:nvCxnSpPr>
          <p:spPr>
            <a:xfrm>
              <a:off x="3962400" y="2400300"/>
              <a:ext cx="609600" cy="1104900"/>
            </a:xfrm>
            <a:prstGeom prst="curvedConnector2">
              <a:avLst/>
            </a:prstGeom>
            <a:ln w="5715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>
              <a:off x="0" y="2209800"/>
              <a:ext cx="3962400" cy="3810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9" name="Group 114"/>
          <p:cNvGrpSpPr>
            <a:grpSpLocks/>
          </p:cNvGrpSpPr>
          <p:nvPr/>
        </p:nvGrpSpPr>
        <p:grpSpPr bwMode="auto">
          <a:xfrm>
            <a:off x="2362200" y="4724400"/>
            <a:ext cx="4419600" cy="1828800"/>
            <a:chOff x="2362200" y="4724400"/>
            <a:chExt cx="4419600" cy="1828800"/>
          </a:xfrm>
        </p:grpSpPr>
        <p:grpSp>
          <p:nvGrpSpPr>
            <p:cNvPr id="25613" name="Group 78"/>
            <p:cNvGrpSpPr>
              <a:grpSpLocks/>
            </p:cNvGrpSpPr>
            <p:nvPr/>
          </p:nvGrpSpPr>
          <p:grpSpPr bwMode="auto">
            <a:xfrm>
              <a:off x="3238500" y="5410200"/>
              <a:ext cx="2667000" cy="1143000"/>
              <a:chOff x="5257800" y="3048000"/>
              <a:chExt cx="2667000" cy="1143000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5257800" y="3048000"/>
                <a:ext cx="2667000" cy="1143000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18" name="TextBox 6"/>
              <p:cNvSpPr txBox="1">
                <a:spLocks noChangeArrowheads="1"/>
              </p:cNvSpPr>
              <p:nvPr/>
            </p:nvSpPr>
            <p:spPr bwMode="auto">
              <a:xfrm>
                <a:off x="6096000" y="304800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/>
                  <a:t>GPU</a:t>
                </a:r>
              </a:p>
            </p:txBody>
          </p:sp>
          <p:grpSp>
            <p:nvGrpSpPr>
              <p:cNvPr id="25619" name="Group 40"/>
              <p:cNvGrpSpPr>
                <a:grpSpLocks/>
              </p:cNvGrpSpPr>
              <p:nvPr/>
            </p:nvGrpSpPr>
            <p:grpSpPr bwMode="auto">
              <a:xfrm>
                <a:off x="5410200" y="3200400"/>
                <a:ext cx="2400300" cy="838200"/>
                <a:chOff x="2362200" y="3276600"/>
                <a:chExt cx="2400300" cy="838200"/>
              </a:xfrm>
            </p:grpSpPr>
            <p:sp>
              <p:nvSpPr>
                <p:cNvPr id="11" name="Rounded Rectangle 10"/>
                <p:cNvSpPr/>
                <p:nvPr/>
              </p:nvSpPr>
              <p:spPr bwMode="auto">
                <a:xfrm>
                  <a:off x="2362201" y="3276600"/>
                  <a:ext cx="609599" cy="424544"/>
                </a:xfrm>
                <a:prstGeom prst="roundRect">
                  <a:avLst/>
                </a:prstGeom>
                <a:solidFill>
                  <a:srgbClr val="00B05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68580" tIns="34290" rIns="68580" bIns="34290" anchor="ctr"/>
                <a:lstStyle/>
                <a:p>
                  <a:pPr algn="ctr">
                    <a:defRPr/>
                  </a:pPr>
                  <a:r>
                    <a:rPr lang="en-US" sz="1600" dirty="0">
                      <a:latin typeface="Arial Narrow" pitchFamily="34" charset="0"/>
                    </a:rPr>
                    <a:t>M0</a:t>
                  </a:r>
                </a:p>
              </p:txBody>
            </p:sp>
            <p:sp>
              <p:nvSpPr>
                <p:cNvPr id="12" name="Rounded Rectangle 11"/>
                <p:cNvSpPr/>
                <p:nvPr/>
              </p:nvSpPr>
              <p:spPr bwMode="auto">
                <a:xfrm>
                  <a:off x="2362200" y="3733800"/>
                  <a:ext cx="2400300" cy="381000"/>
                </a:xfrm>
                <a:prstGeom prst="roundRect">
                  <a:avLst/>
                </a:prstGeom>
                <a:solidFill>
                  <a:srgbClr val="92D05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68580" tIns="34290" rIns="68580" bIns="34290" anchor="ctr"/>
                <a:lstStyle/>
                <a:p>
                  <a:pPr algn="ctr">
                    <a:defRPr/>
                  </a:pPr>
                  <a:r>
                    <a:rPr lang="en-US" sz="1600" dirty="0">
                      <a:latin typeface="Arial Narrow" pitchFamily="34" charset="0"/>
                    </a:rPr>
                    <a:t>RAM</a:t>
                  </a:r>
                </a:p>
              </p:txBody>
            </p:sp>
          </p:grpSp>
          <p:sp>
            <p:nvSpPr>
              <p:cNvPr id="44" name="Rounded Rectangle 43"/>
              <p:cNvSpPr/>
              <p:nvPr/>
            </p:nvSpPr>
            <p:spPr bwMode="auto">
              <a:xfrm>
                <a:off x="7162802" y="3200400"/>
                <a:ext cx="609599" cy="424544"/>
              </a:xfrm>
              <a:prstGeom prst="roundRect">
                <a:avLst/>
              </a:prstGeom>
              <a:solidFill>
                <a:srgbClr val="00B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>
                  <a:defRPr/>
                </a:pPr>
                <a:r>
                  <a:rPr lang="en-US" sz="1600" dirty="0">
                    <a:latin typeface="Arial Narrow" pitchFamily="34" charset="0"/>
                  </a:rPr>
                  <a:t>Mk</a:t>
                </a:r>
              </a:p>
            </p:txBody>
          </p:sp>
          <p:sp>
            <p:nvSpPr>
              <p:cNvPr id="25623" name="TextBox 76"/>
              <p:cNvSpPr txBox="1">
                <a:spLocks noChangeArrowheads="1"/>
              </p:cNvSpPr>
              <p:nvPr/>
            </p:nvSpPr>
            <p:spPr bwMode="auto">
              <a:xfrm>
                <a:off x="6134100" y="335280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/>
                  <a:t>• • •</a:t>
                </a:r>
              </a:p>
            </p:txBody>
          </p:sp>
        </p:grpSp>
        <p:sp>
          <p:nvSpPr>
            <p:cNvPr id="92" name="Down Arrow Callout 91"/>
            <p:cNvSpPr/>
            <p:nvPr/>
          </p:nvSpPr>
          <p:spPr>
            <a:xfrm>
              <a:off x="2362200" y="4724400"/>
              <a:ext cx="4419600" cy="609600"/>
            </a:xfrm>
            <a:prstGeom prst="downArrowCallou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Schedule onto multiprocessors</a:t>
              </a:r>
            </a:p>
          </p:txBody>
        </p:sp>
      </p:grpSp>
      <p:grpSp>
        <p:nvGrpSpPr>
          <p:cNvPr id="14" name="Group 116"/>
          <p:cNvGrpSpPr>
            <a:grpSpLocks/>
          </p:cNvGrpSpPr>
          <p:nvPr/>
        </p:nvGrpSpPr>
        <p:grpSpPr bwMode="auto">
          <a:xfrm>
            <a:off x="2900363" y="1981200"/>
            <a:ext cx="5786437" cy="1981200"/>
            <a:chOff x="2899676" y="1981200"/>
            <a:chExt cx="5787124" cy="1981392"/>
          </a:xfrm>
        </p:grpSpPr>
        <p:cxnSp>
          <p:nvCxnSpPr>
            <p:cNvPr id="95" name="Curved Connector 94"/>
            <p:cNvCxnSpPr>
              <a:stCxn id="109" idx="1"/>
              <a:endCxn id="25668" idx="1"/>
            </p:cNvCxnSpPr>
            <p:nvPr/>
          </p:nvCxnSpPr>
          <p:spPr>
            <a:xfrm rot="10800000" flipV="1">
              <a:off x="2899676" y="2286030"/>
              <a:ext cx="2738762" cy="167656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rgbClr val="FF0000"/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ectangle 108"/>
            <p:cNvSpPr/>
            <p:nvPr/>
          </p:nvSpPr>
          <p:spPr>
            <a:xfrm>
              <a:off x="5638438" y="1981200"/>
              <a:ext cx="3048362" cy="609659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5609" name="Footer Placeholder 5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pt-BR" sz="1200" smtClean="0">
                <a:cs typeface="Times New Roman" pitchFamily="18" charset="0"/>
              </a:rPr>
              <a:t>© David Kirk/NVIDIA and Wen-mei W. Hwu, 2007-2012  ECE408/CS483, University of Illinois, Urbana-Champaign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26634" name="Slide Number Placeholder 5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6427E30-6048-4BB3-82AB-C0E44A24BEB5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25602" name="TextBox 3"/>
          <p:cNvSpPr txBox="1">
            <a:spLocks noChangeArrowheads="1"/>
          </p:cNvSpPr>
          <p:nvPr/>
        </p:nvSpPr>
        <p:spPr bwMode="auto">
          <a:xfrm>
            <a:off x="4267200" y="990600"/>
            <a:ext cx="4800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__global__</a:t>
            </a:r>
          </a:p>
          <a:p>
            <a:pPr eaLnBrk="1" hangingPunct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vecAddKernel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(float *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A_d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eaLnBrk="1" hangingPunct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float *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B_d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float *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C_d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n)</a:t>
            </a:r>
          </a:p>
          <a:p>
            <a:pPr eaLnBrk="1" hangingPunct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eaLnBrk="1" hangingPunct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blockDim.x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     +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/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if(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&lt;n )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C_d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A_d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]+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B_d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Hwu, 2007-2012  ECE408/CS483, University of Illinois, Urbana-Champaign</a:t>
            </a:r>
          </a:p>
        </p:txBody>
      </p:sp>
      <p:sp>
        <p:nvSpPr>
          <p:cNvPr id="2662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smtClean="0"/>
              <a:t>More on CUDA Function Declarations</a:t>
            </a:r>
          </a:p>
        </p:txBody>
      </p:sp>
      <p:grpSp>
        <p:nvGrpSpPr>
          <p:cNvPr id="26628" name="Group 2"/>
          <p:cNvGrpSpPr>
            <a:grpSpLocks/>
          </p:cNvGrpSpPr>
          <p:nvPr/>
        </p:nvGrpSpPr>
        <p:grpSpPr bwMode="auto">
          <a:xfrm>
            <a:off x="609600" y="1295400"/>
            <a:ext cx="8304213" cy="2208213"/>
            <a:chOff x="384" y="816"/>
            <a:chExt cx="5231" cy="1391"/>
          </a:xfrm>
        </p:grpSpPr>
        <p:sp>
          <p:nvSpPr>
            <p:cNvPr id="26631" name="Rectangle 3"/>
            <p:cNvSpPr>
              <a:spLocks noChangeArrowheads="1"/>
            </p:cNvSpPr>
            <p:nvPr/>
          </p:nvSpPr>
          <p:spPr bwMode="auto">
            <a:xfrm>
              <a:off x="4415" y="1893"/>
              <a:ext cx="1200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host</a:t>
              </a:r>
            </a:p>
          </p:txBody>
        </p:sp>
        <p:sp>
          <p:nvSpPr>
            <p:cNvPr id="26632" name="Rectangle 4"/>
            <p:cNvSpPr>
              <a:spLocks noChangeArrowheads="1"/>
            </p:cNvSpPr>
            <p:nvPr/>
          </p:nvSpPr>
          <p:spPr bwMode="auto">
            <a:xfrm>
              <a:off x="3505" y="1893"/>
              <a:ext cx="911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host</a:t>
              </a:r>
            </a:p>
          </p:txBody>
        </p:sp>
        <p:sp>
          <p:nvSpPr>
            <p:cNvPr id="26633" name="Rectangle 5"/>
            <p:cNvSpPr>
              <a:spLocks noChangeArrowheads="1"/>
            </p:cNvSpPr>
            <p:nvPr/>
          </p:nvSpPr>
          <p:spPr bwMode="auto">
            <a:xfrm>
              <a:off x="384" y="1893"/>
              <a:ext cx="3121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>
                <a:spcBef>
                  <a:spcPts val="500"/>
                </a:spcBef>
                <a:buClr>
                  <a:srgbClr val="3333CC"/>
                </a:buClr>
                <a:buFont typeface="Courier New" pitchFamily="49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>
                  <a:solidFill>
                    <a:srgbClr val="3333CC"/>
                  </a:solidFill>
                  <a:latin typeface="Courier New" pitchFamily="49" charset="0"/>
                </a:rPr>
                <a:t>__host__</a:t>
              </a:r>
              <a:r>
                <a:rPr lang="en-US" sz="2000" b="1">
                  <a:solidFill>
                    <a:srgbClr val="000000"/>
                  </a:solidFill>
                  <a:latin typeface="Courier New" pitchFamily="49" charset="0"/>
                </a:rPr>
                <a:t>   float HostFunc()</a:t>
              </a:r>
              <a:r>
                <a:rPr lang="ar-SA" sz="2000" b="1">
                  <a:solidFill>
                    <a:srgbClr val="000000"/>
                  </a:solidFill>
                  <a:latin typeface="Courier New" pitchFamily="49" charset="0"/>
                </a:rPr>
                <a:t>‏</a:t>
              </a:r>
              <a:endParaRPr lang="en-US" sz="2000" b="1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sp>
          <p:nvSpPr>
            <p:cNvPr id="26634" name="Rectangle 6"/>
            <p:cNvSpPr>
              <a:spLocks noChangeArrowheads="1"/>
            </p:cNvSpPr>
            <p:nvPr/>
          </p:nvSpPr>
          <p:spPr bwMode="auto">
            <a:xfrm>
              <a:off x="4415" y="1586"/>
              <a:ext cx="1200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host</a:t>
              </a:r>
            </a:p>
          </p:txBody>
        </p:sp>
        <p:sp>
          <p:nvSpPr>
            <p:cNvPr id="26635" name="Rectangle 7"/>
            <p:cNvSpPr>
              <a:spLocks noChangeArrowheads="1"/>
            </p:cNvSpPr>
            <p:nvPr/>
          </p:nvSpPr>
          <p:spPr bwMode="auto">
            <a:xfrm>
              <a:off x="3505" y="1586"/>
              <a:ext cx="91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device</a:t>
              </a:r>
            </a:p>
          </p:txBody>
        </p:sp>
        <p:sp>
          <p:nvSpPr>
            <p:cNvPr id="26636" name="Rectangle 8"/>
            <p:cNvSpPr>
              <a:spLocks noChangeArrowheads="1"/>
            </p:cNvSpPr>
            <p:nvPr/>
          </p:nvSpPr>
          <p:spPr bwMode="auto">
            <a:xfrm>
              <a:off x="384" y="1586"/>
              <a:ext cx="312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>
                <a:spcBef>
                  <a:spcPts val="500"/>
                </a:spcBef>
                <a:buClr>
                  <a:srgbClr val="3333CC"/>
                </a:buClr>
                <a:buFont typeface="Courier New" pitchFamily="49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>
                  <a:solidFill>
                    <a:srgbClr val="3333CC"/>
                  </a:solidFill>
                  <a:latin typeface="Courier New" pitchFamily="49" charset="0"/>
                </a:rPr>
                <a:t>__global__</a:t>
              </a:r>
              <a:r>
                <a:rPr lang="en-US" sz="2000" b="1">
                  <a:solidFill>
                    <a:srgbClr val="000000"/>
                  </a:solidFill>
                  <a:latin typeface="Courier New" pitchFamily="49" charset="0"/>
                </a:rPr>
                <a:t> void  KernelFunc()</a:t>
              </a:r>
              <a:r>
                <a:rPr lang="ar-SA" sz="2000" b="1">
                  <a:solidFill>
                    <a:srgbClr val="000000"/>
                  </a:solidFill>
                  <a:latin typeface="Courier New" pitchFamily="49" charset="0"/>
                </a:rPr>
                <a:t>‏</a:t>
              </a:r>
              <a:endParaRPr lang="en-US" sz="2000" b="1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sp>
          <p:nvSpPr>
            <p:cNvPr id="26637" name="Rectangle 9"/>
            <p:cNvSpPr>
              <a:spLocks noChangeArrowheads="1"/>
            </p:cNvSpPr>
            <p:nvPr/>
          </p:nvSpPr>
          <p:spPr bwMode="auto">
            <a:xfrm>
              <a:off x="4415" y="1298"/>
              <a:ext cx="12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device</a:t>
              </a:r>
            </a:p>
          </p:txBody>
        </p:sp>
        <p:sp>
          <p:nvSpPr>
            <p:cNvPr id="26638" name="Rectangle 10"/>
            <p:cNvSpPr>
              <a:spLocks noChangeArrowheads="1"/>
            </p:cNvSpPr>
            <p:nvPr/>
          </p:nvSpPr>
          <p:spPr bwMode="auto">
            <a:xfrm>
              <a:off x="3505" y="1298"/>
              <a:ext cx="9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device</a:t>
              </a:r>
            </a:p>
          </p:txBody>
        </p:sp>
        <p:sp>
          <p:nvSpPr>
            <p:cNvPr id="26639" name="Rectangle 11"/>
            <p:cNvSpPr>
              <a:spLocks noChangeArrowheads="1"/>
            </p:cNvSpPr>
            <p:nvPr/>
          </p:nvSpPr>
          <p:spPr bwMode="auto">
            <a:xfrm>
              <a:off x="384" y="1298"/>
              <a:ext cx="31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>
                <a:spcBef>
                  <a:spcPts val="500"/>
                </a:spcBef>
                <a:buClr>
                  <a:srgbClr val="3333CC"/>
                </a:buClr>
                <a:buFont typeface="Courier New" pitchFamily="49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>
                  <a:solidFill>
                    <a:srgbClr val="3333CC"/>
                  </a:solidFill>
                  <a:latin typeface="Courier New" pitchFamily="49" charset="0"/>
                </a:rPr>
                <a:t>__device__</a:t>
              </a:r>
              <a:r>
                <a:rPr lang="en-US" sz="2000" b="1">
                  <a:solidFill>
                    <a:srgbClr val="000000"/>
                  </a:solidFill>
                  <a:latin typeface="Courier New" pitchFamily="49" charset="0"/>
                </a:rPr>
                <a:t> float DeviceFunc()</a:t>
              </a:r>
              <a:r>
                <a:rPr lang="ar-SA" sz="2000" b="1">
                  <a:solidFill>
                    <a:srgbClr val="000000"/>
                  </a:solidFill>
                  <a:latin typeface="Courier New" pitchFamily="49" charset="0"/>
                </a:rPr>
                <a:t>‏</a:t>
              </a:r>
              <a:endParaRPr lang="en-US" sz="2000" b="1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sp>
          <p:nvSpPr>
            <p:cNvPr id="26640" name="Rectangle 12"/>
            <p:cNvSpPr>
              <a:spLocks noChangeArrowheads="1"/>
            </p:cNvSpPr>
            <p:nvPr/>
          </p:nvSpPr>
          <p:spPr bwMode="auto">
            <a:xfrm>
              <a:off x="4415" y="816"/>
              <a:ext cx="1200" cy="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Only callable from the:</a:t>
              </a:r>
            </a:p>
          </p:txBody>
        </p:sp>
        <p:sp>
          <p:nvSpPr>
            <p:cNvPr id="26641" name="Rectangle 13"/>
            <p:cNvSpPr>
              <a:spLocks noChangeArrowheads="1"/>
            </p:cNvSpPr>
            <p:nvPr/>
          </p:nvSpPr>
          <p:spPr bwMode="auto">
            <a:xfrm>
              <a:off x="3505" y="816"/>
              <a:ext cx="911" cy="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Executed on the:</a:t>
              </a:r>
            </a:p>
          </p:txBody>
        </p:sp>
        <p:sp>
          <p:nvSpPr>
            <p:cNvPr id="26642" name="Rectangle 14"/>
            <p:cNvSpPr>
              <a:spLocks noChangeArrowheads="1"/>
            </p:cNvSpPr>
            <p:nvPr/>
          </p:nvSpPr>
          <p:spPr bwMode="auto">
            <a:xfrm>
              <a:off x="384" y="816"/>
              <a:ext cx="3121" cy="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Line 15"/>
            <p:cNvSpPr>
              <a:spLocks noChangeShapeType="1"/>
            </p:cNvSpPr>
            <p:nvPr/>
          </p:nvSpPr>
          <p:spPr bwMode="auto">
            <a:xfrm>
              <a:off x="384" y="816"/>
              <a:ext cx="5232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Line 16"/>
            <p:cNvSpPr>
              <a:spLocks noChangeShapeType="1"/>
            </p:cNvSpPr>
            <p:nvPr/>
          </p:nvSpPr>
          <p:spPr bwMode="auto">
            <a:xfrm>
              <a:off x="384" y="1298"/>
              <a:ext cx="5232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Line 17"/>
            <p:cNvSpPr>
              <a:spLocks noChangeShapeType="1"/>
            </p:cNvSpPr>
            <p:nvPr/>
          </p:nvSpPr>
          <p:spPr bwMode="auto">
            <a:xfrm>
              <a:off x="384" y="1586"/>
              <a:ext cx="5232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6" name="Line 18"/>
            <p:cNvSpPr>
              <a:spLocks noChangeShapeType="1"/>
            </p:cNvSpPr>
            <p:nvPr/>
          </p:nvSpPr>
          <p:spPr bwMode="auto">
            <a:xfrm>
              <a:off x="384" y="1893"/>
              <a:ext cx="5232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7" name="Line 19"/>
            <p:cNvSpPr>
              <a:spLocks noChangeShapeType="1"/>
            </p:cNvSpPr>
            <p:nvPr/>
          </p:nvSpPr>
          <p:spPr bwMode="auto">
            <a:xfrm>
              <a:off x="384" y="2208"/>
              <a:ext cx="5232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8" name="Line 20"/>
            <p:cNvSpPr>
              <a:spLocks noChangeShapeType="1"/>
            </p:cNvSpPr>
            <p:nvPr/>
          </p:nvSpPr>
          <p:spPr bwMode="auto">
            <a:xfrm>
              <a:off x="384" y="816"/>
              <a:ext cx="1" cy="1392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9" name="Line 21"/>
            <p:cNvSpPr>
              <a:spLocks noChangeShapeType="1"/>
            </p:cNvSpPr>
            <p:nvPr/>
          </p:nvSpPr>
          <p:spPr bwMode="auto">
            <a:xfrm>
              <a:off x="3505" y="816"/>
              <a:ext cx="1" cy="1392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0" name="Line 22"/>
            <p:cNvSpPr>
              <a:spLocks noChangeShapeType="1"/>
            </p:cNvSpPr>
            <p:nvPr/>
          </p:nvSpPr>
          <p:spPr bwMode="auto">
            <a:xfrm>
              <a:off x="4415" y="816"/>
              <a:ext cx="1" cy="1392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1" name="Line 23"/>
            <p:cNvSpPr>
              <a:spLocks noChangeShapeType="1"/>
            </p:cNvSpPr>
            <p:nvPr/>
          </p:nvSpPr>
          <p:spPr bwMode="auto">
            <a:xfrm>
              <a:off x="5616" y="816"/>
              <a:ext cx="1" cy="1392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29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0"/>
            <a:ext cx="8458200" cy="2514600"/>
          </a:xfrm>
        </p:spPr>
        <p:txBody>
          <a:bodyPr/>
          <a:lstStyle/>
          <a:p>
            <a:pPr marL="457200" indent="-457200" eaLnBrk="1" hangingPunct="1">
              <a:buFont typeface="Courier New" pitchFamily="49" charset="0"/>
              <a:buChar char="•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b="1" smtClean="0">
                <a:latin typeface="Courier New" pitchFamily="49" charset="0"/>
              </a:rPr>
              <a:t> </a:t>
            </a:r>
            <a:r>
              <a:rPr lang="en-US" sz="2800" b="1" smtClean="0">
                <a:solidFill>
                  <a:srgbClr val="3333CC"/>
                </a:solidFill>
                <a:latin typeface="Courier New" pitchFamily="49" charset="0"/>
              </a:rPr>
              <a:t>__global__</a:t>
            </a:r>
            <a:r>
              <a:rPr lang="en-US" sz="2800" smtClean="0"/>
              <a:t> defines a kernel function</a:t>
            </a:r>
          </a:p>
          <a:p>
            <a:pPr marL="857250" lvl="1" indent="-457200" eaLnBrk="1" hangingPunct="1">
              <a:buFont typeface="Courier New" pitchFamily="49" charset="0"/>
              <a:buChar char="•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z="2400" smtClean="0"/>
              <a:t>Each “__” consists of two underscore characters</a:t>
            </a:r>
          </a:p>
          <a:p>
            <a:pPr marL="857250" lvl="1" indent="-457200" eaLnBrk="1" hangingPunct="1">
              <a:buFont typeface="Courier New" pitchFamily="49" charset="0"/>
              <a:buChar char="•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z="2400" smtClean="0"/>
              <a:t>A kernel function must return </a:t>
            </a:r>
            <a:r>
              <a:rPr lang="en-US" sz="2400" b="1" smtClean="0">
                <a:solidFill>
                  <a:srgbClr val="3333CC"/>
                </a:solidFill>
                <a:latin typeface="Courier New" pitchFamily="49" charset="0"/>
              </a:rPr>
              <a:t>void</a:t>
            </a:r>
          </a:p>
          <a:p>
            <a:pPr marL="457200" indent="-457200" eaLnBrk="1" hangingPunct="1">
              <a:buFont typeface="Courier New" pitchFamily="49" charset="0"/>
              <a:buChar char="•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z="2800" b="1" smtClean="0">
                <a:latin typeface="Courier New" pitchFamily="49" charset="0"/>
              </a:rPr>
              <a:t> </a:t>
            </a:r>
            <a:r>
              <a:rPr lang="en-US" sz="2800" b="1" smtClean="0">
                <a:solidFill>
                  <a:srgbClr val="3333CC"/>
                </a:solidFill>
                <a:latin typeface="Courier New" pitchFamily="49" charset="0"/>
              </a:rPr>
              <a:t>__device__</a:t>
            </a:r>
            <a:r>
              <a:rPr lang="en-US" sz="2800" smtClean="0"/>
              <a:t> and </a:t>
            </a:r>
            <a:r>
              <a:rPr lang="en-US" sz="2800" b="1" smtClean="0">
                <a:solidFill>
                  <a:srgbClr val="3333CC"/>
                </a:solidFill>
                <a:latin typeface="Courier New" pitchFamily="49" charset="0"/>
              </a:rPr>
              <a:t>__host__</a:t>
            </a:r>
            <a:r>
              <a:rPr lang="en-US" sz="2800" smtClean="0"/>
              <a:t> can be used together</a:t>
            </a:r>
          </a:p>
        </p:txBody>
      </p:sp>
      <p:sp>
        <p:nvSpPr>
          <p:cNvPr id="25606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62E49A-4FDB-4230-93E0-F948A910D114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Take a look at a real piece OF CUDA code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Hwu, 2007-2012  ECE408/CS483, University of Illinois, Urbana-Champaign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7FA45A-1489-4B80-A187-E9EA6AF5A12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3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28675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6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Hwu, 2007-2012  ECE408/CS483, University of Illinois, Urbana-Champaign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1F4E31-38C5-4068-9479-6953F9E0BD2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– TA Office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TA office </a:t>
            </a:r>
            <a:r>
              <a:rPr lang="en-US" dirty="0"/>
              <a:t>hours will be held at the following times in CSL369:</a:t>
            </a:r>
          </a:p>
          <a:p>
            <a:pPr lvl="1"/>
            <a:r>
              <a:rPr lang="en-US" dirty="0"/>
              <a:t>Wednesday 2:00p.m. - 3:00p.m.</a:t>
            </a:r>
          </a:p>
          <a:p>
            <a:pPr lvl="1"/>
            <a:r>
              <a:rPr lang="en-US" dirty="0"/>
              <a:t>Friday 11:00 a.m. - 12:00 p.m.</a:t>
            </a:r>
          </a:p>
          <a:p>
            <a:r>
              <a:rPr lang="en-US" dirty="0" smtClean="0"/>
              <a:t>More TA office hours will be added on a need basis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Hwu, 2007-2012  ECE408/CS483, University of Illinois, Urbana-Champaign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C5C7EB-A004-44E2-94DB-AD0B204D958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9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Tentative Plan for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sz="1800" b="1" u="sng" dirty="0" smtClean="0"/>
              <a:t>Lab </a:t>
            </a:r>
            <a:r>
              <a:rPr lang="en-US" sz="1800" b="1" u="sng" dirty="0"/>
              <a:t>0:</a:t>
            </a:r>
            <a:r>
              <a:rPr lang="en-US" sz="1800" dirty="0"/>
              <a:t> Account Setup</a:t>
            </a:r>
          </a:p>
          <a:p>
            <a:pPr lvl="1"/>
            <a:r>
              <a:rPr lang="en-US" sz="1600" dirty="0"/>
              <a:t>Released: Thu, Aug 30 (Week 1)</a:t>
            </a:r>
          </a:p>
          <a:p>
            <a:pPr lvl="1"/>
            <a:r>
              <a:rPr lang="en-US" sz="1600" dirty="0"/>
              <a:t>Due: N/A</a:t>
            </a:r>
          </a:p>
          <a:p>
            <a:pPr lvl="0"/>
            <a:r>
              <a:rPr lang="en-US" sz="1800" b="1" u="sng" dirty="0"/>
              <a:t>Lab 1:</a:t>
            </a:r>
            <a:r>
              <a:rPr lang="en-US" sz="1800" dirty="0"/>
              <a:t> Vector Add</a:t>
            </a:r>
          </a:p>
          <a:p>
            <a:pPr lvl="1"/>
            <a:r>
              <a:rPr lang="en-US" sz="1600" dirty="0"/>
              <a:t>Released: Tue, Sep 4 (Week 2)</a:t>
            </a:r>
          </a:p>
          <a:p>
            <a:pPr lvl="1"/>
            <a:r>
              <a:rPr lang="en-US" sz="1600" dirty="0"/>
              <a:t>Due: Tue, Sep 11 (Week 3)</a:t>
            </a:r>
          </a:p>
          <a:p>
            <a:pPr lvl="0"/>
            <a:r>
              <a:rPr lang="en-US" sz="1800" b="1" u="sng" dirty="0"/>
              <a:t>Lab 2:</a:t>
            </a:r>
            <a:r>
              <a:rPr lang="en-US" sz="1800" dirty="0"/>
              <a:t> Basic Matrix Multiplication</a:t>
            </a:r>
          </a:p>
          <a:p>
            <a:pPr lvl="1"/>
            <a:r>
              <a:rPr lang="en-US" sz="1600" dirty="0"/>
              <a:t>Released: Tue, Sep 11 (Week 3)</a:t>
            </a:r>
          </a:p>
          <a:p>
            <a:pPr lvl="1"/>
            <a:r>
              <a:rPr lang="en-US" sz="1600" dirty="0"/>
              <a:t>Due: Tue, Sep 18 (Week 4)</a:t>
            </a:r>
          </a:p>
          <a:p>
            <a:pPr lvl="0"/>
            <a:r>
              <a:rPr lang="en-US" sz="1800" b="1" u="sng" dirty="0"/>
              <a:t>Lab 3:</a:t>
            </a:r>
            <a:r>
              <a:rPr lang="en-US" sz="1800" dirty="0"/>
              <a:t> Tiled Matrix Multiplication</a:t>
            </a:r>
          </a:p>
          <a:p>
            <a:pPr lvl="1"/>
            <a:r>
              <a:rPr lang="en-US" sz="1600" dirty="0"/>
              <a:t>Released: Tue, Sep 18 (Week 4)</a:t>
            </a:r>
          </a:p>
          <a:p>
            <a:pPr lvl="1"/>
            <a:r>
              <a:rPr lang="en-US" sz="1600" dirty="0"/>
              <a:t>Due: Tue, Sep 25 (Week 5)</a:t>
            </a:r>
          </a:p>
          <a:p>
            <a:pPr lvl="0"/>
            <a:r>
              <a:rPr lang="en-US" sz="2000" b="1" u="sng" dirty="0"/>
              <a:t>Lab 4:</a:t>
            </a:r>
            <a:r>
              <a:rPr lang="en-US" sz="2000" dirty="0"/>
              <a:t> Tile Convolution</a:t>
            </a:r>
          </a:p>
          <a:p>
            <a:pPr lvl="1"/>
            <a:r>
              <a:rPr lang="en-US" sz="1800" dirty="0"/>
              <a:t>Released: Tue, Sep 25 (Week 5)</a:t>
            </a:r>
          </a:p>
          <a:p>
            <a:pPr lvl="1"/>
            <a:r>
              <a:rPr lang="en-US" sz="1800" dirty="0"/>
              <a:t>Due: Tue, Oct 9 (Week 7)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sz="2000" b="1" u="sng" dirty="0"/>
              <a:t>Lab 5:</a:t>
            </a:r>
            <a:r>
              <a:rPr lang="en-US" sz="2000" dirty="0"/>
              <a:t> Reduction &amp; Prefix Scan</a:t>
            </a:r>
          </a:p>
          <a:p>
            <a:pPr lvl="1"/>
            <a:r>
              <a:rPr lang="en-US" sz="1800" dirty="0"/>
              <a:t>Released: Tue, Oct 9 (Week 7)</a:t>
            </a:r>
          </a:p>
          <a:p>
            <a:pPr lvl="1"/>
            <a:r>
              <a:rPr lang="en-US" sz="1800" dirty="0"/>
              <a:t>Due: Tue, Oct 23 (Week 9)</a:t>
            </a:r>
          </a:p>
          <a:p>
            <a:pPr lvl="0"/>
            <a:r>
              <a:rPr lang="en-US" sz="2000" b="1" u="sng" dirty="0"/>
              <a:t>Lab 6:</a:t>
            </a:r>
            <a:r>
              <a:rPr lang="en-US" sz="2000" dirty="0"/>
              <a:t> </a:t>
            </a:r>
            <a:r>
              <a:rPr lang="en-US" sz="2000" dirty="0" err="1"/>
              <a:t>Histogramming</a:t>
            </a:r>
            <a:endParaRPr lang="en-US" sz="2000" dirty="0"/>
          </a:p>
          <a:p>
            <a:pPr lvl="1"/>
            <a:r>
              <a:rPr lang="en-US" sz="1800" dirty="0"/>
              <a:t>Released: Tue, Oct 23 (Week 9)</a:t>
            </a:r>
          </a:p>
          <a:p>
            <a:pPr lvl="1"/>
            <a:r>
              <a:rPr lang="en-US" sz="1800" dirty="0"/>
              <a:t>Due: Tue, Nov 6 (Week 11)</a:t>
            </a:r>
          </a:p>
          <a:p>
            <a:pPr lvl="0"/>
            <a:r>
              <a:rPr lang="en-US" sz="2000" b="1" u="sng" dirty="0"/>
              <a:t>Project:</a:t>
            </a:r>
            <a:endParaRPr lang="en-US" sz="2000" dirty="0"/>
          </a:p>
          <a:p>
            <a:pPr lvl="1"/>
            <a:r>
              <a:rPr lang="en-US" sz="1800" dirty="0"/>
              <a:t>Release &amp; </a:t>
            </a:r>
            <a:r>
              <a:rPr lang="en-US" sz="1800" dirty="0" smtClean="0"/>
              <a:t>kickoff </a:t>
            </a:r>
            <a:r>
              <a:rPr lang="en-US" sz="1800" dirty="0"/>
              <a:t>Lecture: Tue, Oct 23 (Week 9)</a:t>
            </a:r>
          </a:p>
          <a:p>
            <a:pPr lvl="1"/>
            <a:r>
              <a:rPr lang="en-US" sz="1800" dirty="0"/>
              <a:t>Proposals for Non-competition Projects Due: TBD</a:t>
            </a:r>
          </a:p>
          <a:p>
            <a:pPr lvl="1"/>
            <a:r>
              <a:rPr lang="en-US" sz="1800" dirty="0"/>
              <a:t>Progress Report: TBD (if any)</a:t>
            </a:r>
          </a:p>
          <a:p>
            <a:pPr lvl="1"/>
            <a:r>
              <a:rPr lang="en-US" sz="1800" dirty="0"/>
              <a:t>Presentations: </a:t>
            </a:r>
            <a:r>
              <a:rPr lang="en-US" sz="1800" dirty="0" smtClean="0"/>
              <a:t>TBD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David Kirk/NVIDIA and Wen-mei W. Hwu, 2007-2012  ECE408/CS483, University of Illinois, Urbana-Champaign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C5C7EB-A004-44E2-94DB-AD0B204D958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0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learn about data parallelism and the basic features of CUDA C that enable exploitation of data parallelism</a:t>
            </a:r>
          </a:p>
          <a:p>
            <a:pPr lvl="1"/>
            <a:r>
              <a:rPr lang="en-US" dirty="0" smtClean="0"/>
              <a:t>Hierarchical thread organization</a:t>
            </a:r>
          </a:p>
          <a:p>
            <a:pPr lvl="1"/>
            <a:r>
              <a:rPr lang="en-US" dirty="0" smtClean="0"/>
              <a:t>Main interfaces for launching parallel execution</a:t>
            </a:r>
          </a:p>
          <a:p>
            <a:pPr lvl="1"/>
            <a:r>
              <a:rPr lang="en-US" dirty="0" smtClean="0"/>
              <a:t>Thread index(</a:t>
            </a:r>
            <a:r>
              <a:rPr lang="en-US" dirty="0" err="1" smtClean="0"/>
              <a:t>es</a:t>
            </a:r>
            <a:r>
              <a:rPr lang="en-US" dirty="0" smtClean="0"/>
              <a:t>) to data index mapping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Hwu, 2007-2012  ECE408/CS483, University of Illinois, Urbana-Champaign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C5C7EB-A004-44E2-94DB-AD0B204D958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3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Hwu, 2007-2012  ECE408/CS483, University of Illinois, Urbana-Champaign</a:t>
            </a:r>
          </a:p>
        </p:txBody>
      </p:sp>
      <p:sp>
        <p:nvSpPr>
          <p:cNvPr id="7171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166688"/>
            <a:ext cx="8991600" cy="703262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CUDA C /</a:t>
            </a:r>
            <a:r>
              <a:rPr lang="en-US" dirty="0" err="1" smtClean="0"/>
              <a:t>OpenCL</a:t>
            </a:r>
            <a:r>
              <a:rPr lang="en-US" dirty="0" smtClean="0"/>
              <a:t> – Execution Model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610600" cy="1403350"/>
          </a:xfrm>
        </p:spPr>
        <p:txBody>
          <a:bodyPr/>
          <a:lstStyle/>
          <a:p>
            <a:pPr marL="457200" indent="-457200" eaLnBrk="1" hangingPunct="1"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mtClean="0"/>
              <a:t>Integrated host+device app C program</a:t>
            </a:r>
          </a:p>
          <a:p>
            <a:pPr marL="973138" lvl="1" indent="-401638" eaLnBrk="1" hangingPunct="1"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mtClean="0"/>
              <a:t>Serial or modestly parallel parts in </a:t>
            </a:r>
            <a:r>
              <a:rPr lang="en-US" b="1" smtClean="0"/>
              <a:t>host </a:t>
            </a:r>
            <a:r>
              <a:rPr lang="en-US" smtClean="0"/>
              <a:t>C code</a:t>
            </a:r>
          </a:p>
          <a:p>
            <a:pPr marL="973138" lvl="1" indent="-401638" eaLnBrk="1" hangingPunct="1"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mtClean="0"/>
              <a:t>Highly parallel parts in </a:t>
            </a:r>
            <a:r>
              <a:rPr lang="en-US" b="1" smtClean="0"/>
              <a:t>device</a:t>
            </a:r>
            <a:r>
              <a:rPr lang="en-US" smtClean="0"/>
              <a:t> SPMD kernel C code</a:t>
            </a:r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1346200" y="2990850"/>
            <a:ext cx="2262188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ts val="225"/>
              </a:spcBef>
              <a:buClr>
                <a:srgbClr val="3333CC"/>
              </a:buClr>
              <a:buFont typeface="Arial" charset="0"/>
              <a:buNone/>
            </a:pPr>
            <a:r>
              <a:rPr lang="en-US" sz="1800" b="1">
                <a:solidFill>
                  <a:srgbClr val="3333CC"/>
                </a:solidFill>
                <a:latin typeface="Arial" charset="0"/>
                <a:ea typeface="ＭＳ Ｐゴシック" pitchFamily="34" charset="-128"/>
              </a:rPr>
              <a:t>Serial Code (host)</a:t>
            </a:r>
            <a:r>
              <a:rPr lang="ar-SA" sz="1800" b="1">
                <a:solidFill>
                  <a:srgbClr val="3333CC"/>
                </a:solidFill>
                <a:latin typeface="Arial" charset="0"/>
                <a:ea typeface="ＭＳ Ｐゴシック" pitchFamily="34" charset="-128"/>
              </a:rPr>
              <a:t>‏</a:t>
            </a:r>
            <a:endParaRPr lang="en-US" sz="1800" b="1">
              <a:solidFill>
                <a:srgbClr val="3333CC"/>
              </a:solidFill>
              <a:latin typeface="Arial" charset="0"/>
              <a:ea typeface="ＭＳ Ｐゴシック" pitchFamily="34" charset="-128"/>
            </a:endParaRPr>
          </a:p>
        </p:txBody>
      </p:sp>
      <p:grpSp>
        <p:nvGrpSpPr>
          <p:cNvPr id="7174" name="Group 4"/>
          <p:cNvGrpSpPr>
            <a:grpSpLocks/>
          </p:cNvGrpSpPr>
          <p:nvPr/>
        </p:nvGrpSpPr>
        <p:grpSpPr bwMode="auto">
          <a:xfrm>
            <a:off x="4471988" y="3644900"/>
            <a:ext cx="3925887" cy="833438"/>
            <a:chOff x="2817" y="2296"/>
            <a:chExt cx="2473" cy="525"/>
          </a:xfrm>
        </p:grpSpPr>
        <p:sp>
          <p:nvSpPr>
            <p:cNvPr id="7240" name="Rectangle 5"/>
            <p:cNvSpPr>
              <a:spLocks noChangeArrowheads="1"/>
            </p:cNvSpPr>
            <p:nvPr/>
          </p:nvSpPr>
          <p:spPr bwMode="auto">
            <a:xfrm>
              <a:off x="2817" y="2296"/>
              <a:ext cx="2474" cy="526"/>
            </a:xfrm>
            <a:prstGeom prst="rect">
              <a:avLst/>
            </a:prstGeom>
            <a:noFill/>
            <a:ln w="28440">
              <a:solidFill>
                <a:srgbClr val="00CC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1" name="Text Box 6"/>
            <p:cNvSpPr txBox="1">
              <a:spLocks noChangeArrowheads="1"/>
            </p:cNvSpPr>
            <p:nvPr/>
          </p:nvSpPr>
          <p:spPr bwMode="auto">
            <a:xfrm>
              <a:off x="4431" y="2498"/>
              <a:ext cx="316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algn="ctr" eaLnBrk="1" hangingPunct="1">
                <a:buFont typeface="Arial" charset="0"/>
                <a:buNone/>
              </a:pPr>
              <a:r>
                <a:rPr lang="en-US" sz="1800" b="1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rPr>
                <a:t>. . .</a:t>
              </a:r>
            </a:p>
          </p:txBody>
        </p:sp>
        <p:grpSp>
          <p:nvGrpSpPr>
            <p:cNvPr id="7242" name="Group 7"/>
            <p:cNvGrpSpPr>
              <a:grpSpLocks/>
            </p:cNvGrpSpPr>
            <p:nvPr/>
          </p:nvGrpSpPr>
          <p:grpSpPr bwMode="auto">
            <a:xfrm>
              <a:off x="2872" y="2339"/>
              <a:ext cx="489" cy="440"/>
              <a:chOff x="2872" y="2339"/>
              <a:chExt cx="489" cy="440"/>
            </a:xfrm>
          </p:grpSpPr>
          <p:sp>
            <p:nvSpPr>
              <p:cNvPr id="7285" name="Text Box 8"/>
              <p:cNvSpPr txBox="1">
                <a:spLocks noChangeArrowheads="1"/>
              </p:cNvSpPr>
              <p:nvPr/>
            </p:nvSpPr>
            <p:spPr bwMode="auto">
              <a:xfrm>
                <a:off x="2872" y="2339"/>
                <a:ext cx="490" cy="441"/>
              </a:xfrm>
              <a:prstGeom prst="rect">
                <a:avLst/>
              </a:prstGeom>
              <a:noFill/>
              <a:ln w="19080">
                <a:solidFill>
                  <a:srgbClr val="00CC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grpSp>
            <p:nvGrpSpPr>
              <p:cNvPr id="7286" name="Group 9"/>
              <p:cNvGrpSpPr>
                <a:grpSpLocks/>
              </p:cNvGrpSpPr>
              <p:nvPr/>
            </p:nvGrpSpPr>
            <p:grpSpPr bwMode="auto">
              <a:xfrm>
                <a:off x="2920" y="2393"/>
                <a:ext cx="392" cy="332"/>
                <a:chOff x="2920" y="2393"/>
                <a:chExt cx="392" cy="332"/>
              </a:xfrm>
            </p:grpSpPr>
            <p:sp>
              <p:nvSpPr>
                <p:cNvPr id="7287" name="Freeform 10"/>
                <p:cNvSpPr>
                  <a:spLocks/>
                </p:cNvSpPr>
                <p:nvPr/>
              </p:nvSpPr>
              <p:spPr bwMode="auto">
                <a:xfrm>
                  <a:off x="2920" y="2393"/>
                  <a:ext cx="72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8" name="Freeform 11"/>
                <p:cNvSpPr>
                  <a:spLocks/>
                </p:cNvSpPr>
                <p:nvPr/>
              </p:nvSpPr>
              <p:spPr bwMode="auto">
                <a:xfrm>
                  <a:off x="2955" y="2393"/>
                  <a:ext cx="72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9" name="Freeform 12"/>
                <p:cNvSpPr>
                  <a:spLocks/>
                </p:cNvSpPr>
                <p:nvPr/>
              </p:nvSpPr>
              <p:spPr bwMode="auto">
                <a:xfrm>
                  <a:off x="2986" y="2393"/>
                  <a:ext cx="72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90" name="Freeform 13"/>
                <p:cNvSpPr>
                  <a:spLocks/>
                </p:cNvSpPr>
                <p:nvPr/>
              </p:nvSpPr>
              <p:spPr bwMode="auto">
                <a:xfrm>
                  <a:off x="3019" y="2393"/>
                  <a:ext cx="72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91" name="Freeform 14"/>
                <p:cNvSpPr>
                  <a:spLocks/>
                </p:cNvSpPr>
                <p:nvPr/>
              </p:nvSpPr>
              <p:spPr bwMode="auto">
                <a:xfrm>
                  <a:off x="3050" y="2393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92" name="Freeform 15"/>
                <p:cNvSpPr>
                  <a:spLocks/>
                </p:cNvSpPr>
                <p:nvPr/>
              </p:nvSpPr>
              <p:spPr bwMode="auto">
                <a:xfrm>
                  <a:off x="3083" y="2393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93" name="Freeform 16"/>
                <p:cNvSpPr>
                  <a:spLocks/>
                </p:cNvSpPr>
                <p:nvPr/>
              </p:nvSpPr>
              <p:spPr bwMode="auto">
                <a:xfrm>
                  <a:off x="3114" y="2393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94" name="Freeform 17"/>
                <p:cNvSpPr>
                  <a:spLocks/>
                </p:cNvSpPr>
                <p:nvPr/>
              </p:nvSpPr>
              <p:spPr bwMode="auto">
                <a:xfrm>
                  <a:off x="3146" y="2393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95" name="Freeform 18"/>
                <p:cNvSpPr>
                  <a:spLocks/>
                </p:cNvSpPr>
                <p:nvPr/>
              </p:nvSpPr>
              <p:spPr bwMode="auto">
                <a:xfrm>
                  <a:off x="3178" y="2393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96" name="Freeform 19"/>
                <p:cNvSpPr>
                  <a:spLocks/>
                </p:cNvSpPr>
                <p:nvPr/>
              </p:nvSpPr>
              <p:spPr bwMode="auto">
                <a:xfrm>
                  <a:off x="3210" y="2393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97" name="Freeform 20"/>
                <p:cNvSpPr>
                  <a:spLocks/>
                </p:cNvSpPr>
                <p:nvPr/>
              </p:nvSpPr>
              <p:spPr bwMode="auto">
                <a:xfrm>
                  <a:off x="3242" y="2393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243" name="Group 21"/>
            <p:cNvGrpSpPr>
              <a:grpSpLocks/>
            </p:cNvGrpSpPr>
            <p:nvPr/>
          </p:nvGrpSpPr>
          <p:grpSpPr bwMode="auto">
            <a:xfrm>
              <a:off x="3406" y="2339"/>
              <a:ext cx="489" cy="440"/>
              <a:chOff x="3406" y="2339"/>
              <a:chExt cx="489" cy="440"/>
            </a:xfrm>
          </p:grpSpPr>
          <p:sp>
            <p:nvSpPr>
              <p:cNvPr id="7272" name="Text Box 22"/>
              <p:cNvSpPr txBox="1">
                <a:spLocks noChangeArrowheads="1"/>
              </p:cNvSpPr>
              <p:nvPr/>
            </p:nvSpPr>
            <p:spPr bwMode="auto">
              <a:xfrm>
                <a:off x="3406" y="2339"/>
                <a:ext cx="490" cy="441"/>
              </a:xfrm>
              <a:prstGeom prst="rect">
                <a:avLst/>
              </a:prstGeom>
              <a:noFill/>
              <a:ln w="19080">
                <a:solidFill>
                  <a:srgbClr val="00CC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grpSp>
            <p:nvGrpSpPr>
              <p:cNvPr id="7273" name="Group 23"/>
              <p:cNvGrpSpPr>
                <a:grpSpLocks/>
              </p:cNvGrpSpPr>
              <p:nvPr/>
            </p:nvGrpSpPr>
            <p:grpSpPr bwMode="auto">
              <a:xfrm>
                <a:off x="3454" y="2393"/>
                <a:ext cx="392" cy="332"/>
                <a:chOff x="3454" y="2393"/>
                <a:chExt cx="392" cy="332"/>
              </a:xfrm>
            </p:grpSpPr>
            <p:sp>
              <p:nvSpPr>
                <p:cNvPr id="7274" name="Freeform 24"/>
                <p:cNvSpPr>
                  <a:spLocks/>
                </p:cNvSpPr>
                <p:nvPr/>
              </p:nvSpPr>
              <p:spPr bwMode="auto">
                <a:xfrm>
                  <a:off x="3454" y="2393"/>
                  <a:ext cx="72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5" name="Freeform 25"/>
                <p:cNvSpPr>
                  <a:spLocks/>
                </p:cNvSpPr>
                <p:nvPr/>
              </p:nvSpPr>
              <p:spPr bwMode="auto">
                <a:xfrm>
                  <a:off x="3489" y="2393"/>
                  <a:ext cx="72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6" name="Freeform 26"/>
                <p:cNvSpPr>
                  <a:spLocks/>
                </p:cNvSpPr>
                <p:nvPr/>
              </p:nvSpPr>
              <p:spPr bwMode="auto">
                <a:xfrm>
                  <a:off x="3520" y="2393"/>
                  <a:ext cx="72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7" name="Freeform 27"/>
                <p:cNvSpPr>
                  <a:spLocks/>
                </p:cNvSpPr>
                <p:nvPr/>
              </p:nvSpPr>
              <p:spPr bwMode="auto">
                <a:xfrm>
                  <a:off x="3553" y="2393"/>
                  <a:ext cx="72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8" name="Freeform 28"/>
                <p:cNvSpPr>
                  <a:spLocks/>
                </p:cNvSpPr>
                <p:nvPr/>
              </p:nvSpPr>
              <p:spPr bwMode="auto">
                <a:xfrm>
                  <a:off x="3584" y="2393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9" name="Freeform 29"/>
                <p:cNvSpPr>
                  <a:spLocks/>
                </p:cNvSpPr>
                <p:nvPr/>
              </p:nvSpPr>
              <p:spPr bwMode="auto">
                <a:xfrm>
                  <a:off x="3617" y="2393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0" name="Freeform 30"/>
                <p:cNvSpPr>
                  <a:spLocks/>
                </p:cNvSpPr>
                <p:nvPr/>
              </p:nvSpPr>
              <p:spPr bwMode="auto">
                <a:xfrm>
                  <a:off x="3648" y="2393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1" name="Freeform 31"/>
                <p:cNvSpPr>
                  <a:spLocks/>
                </p:cNvSpPr>
                <p:nvPr/>
              </p:nvSpPr>
              <p:spPr bwMode="auto">
                <a:xfrm>
                  <a:off x="3680" y="2393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2" name="Freeform 32"/>
                <p:cNvSpPr>
                  <a:spLocks/>
                </p:cNvSpPr>
                <p:nvPr/>
              </p:nvSpPr>
              <p:spPr bwMode="auto">
                <a:xfrm>
                  <a:off x="3712" y="2393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3" name="Freeform 33"/>
                <p:cNvSpPr>
                  <a:spLocks/>
                </p:cNvSpPr>
                <p:nvPr/>
              </p:nvSpPr>
              <p:spPr bwMode="auto">
                <a:xfrm>
                  <a:off x="3744" y="2393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4" name="Freeform 34"/>
                <p:cNvSpPr>
                  <a:spLocks/>
                </p:cNvSpPr>
                <p:nvPr/>
              </p:nvSpPr>
              <p:spPr bwMode="auto">
                <a:xfrm>
                  <a:off x="3776" y="2393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244" name="Group 35"/>
            <p:cNvGrpSpPr>
              <a:grpSpLocks/>
            </p:cNvGrpSpPr>
            <p:nvPr/>
          </p:nvGrpSpPr>
          <p:grpSpPr bwMode="auto">
            <a:xfrm>
              <a:off x="4746" y="2339"/>
              <a:ext cx="489" cy="440"/>
              <a:chOff x="4746" y="2339"/>
              <a:chExt cx="489" cy="440"/>
            </a:xfrm>
          </p:grpSpPr>
          <p:sp>
            <p:nvSpPr>
              <p:cNvPr id="7259" name="Text Box 36"/>
              <p:cNvSpPr txBox="1">
                <a:spLocks noChangeArrowheads="1"/>
              </p:cNvSpPr>
              <p:nvPr/>
            </p:nvSpPr>
            <p:spPr bwMode="auto">
              <a:xfrm>
                <a:off x="4746" y="2339"/>
                <a:ext cx="490" cy="441"/>
              </a:xfrm>
              <a:prstGeom prst="rect">
                <a:avLst/>
              </a:prstGeom>
              <a:noFill/>
              <a:ln w="19080">
                <a:solidFill>
                  <a:srgbClr val="00CC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grpSp>
            <p:nvGrpSpPr>
              <p:cNvPr id="7260" name="Group 37"/>
              <p:cNvGrpSpPr>
                <a:grpSpLocks/>
              </p:cNvGrpSpPr>
              <p:nvPr/>
            </p:nvGrpSpPr>
            <p:grpSpPr bwMode="auto">
              <a:xfrm>
                <a:off x="4794" y="2393"/>
                <a:ext cx="392" cy="332"/>
                <a:chOff x="4794" y="2393"/>
                <a:chExt cx="392" cy="332"/>
              </a:xfrm>
            </p:grpSpPr>
            <p:sp>
              <p:nvSpPr>
                <p:cNvPr id="7261" name="Freeform 38"/>
                <p:cNvSpPr>
                  <a:spLocks/>
                </p:cNvSpPr>
                <p:nvPr/>
              </p:nvSpPr>
              <p:spPr bwMode="auto">
                <a:xfrm>
                  <a:off x="4794" y="2393"/>
                  <a:ext cx="72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62" name="Freeform 39"/>
                <p:cNvSpPr>
                  <a:spLocks/>
                </p:cNvSpPr>
                <p:nvPr/>
              </p:nvSpPr>
              <p:spPr bwMode="auto">
                <a:xfrm>
                  <a:off x="4829" y="2393"/>
                  <a:ext cx="72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63" name="Freeform 40"/>
                <p:cNvSpPr>
                  <a:spLocks/>
                </p:cNvSpPr>
                <p:nvPr/>
              </p:nvSpPr>
              <p:spPr bwMode="auto">
                <a:xfrm>
                  <a:off x="4860" y="2393"/>
                  <a:ext cx="72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64" name="Freeform 41"/>
                <p:cNvSpPr>
                  <a:spLocks/>
                </p:cNvSpPr>
                <p:nvPr/>
              </p:nvSpPr>
              <p:spPr bwMode="auto">
                <a:xfrm>
                  <a:off x="4893" y="2393"/>
                  <a:ext cx="72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65" name="Freeform 42"/>
                <p:cNvSpPr>
                  <a:spLocks/>
                </p:cNvSpPr>
                <p:nvPr/>
              </p:nvSpPr>
              <p:spPr bwMode="auto">
                <a:xfrm>
                  <a:off x="4924" y="2393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66" name="Freeform 43"/>
                <p:cNvSpPr>
                  <a:spLocks/>
                </p:cNvSpPr>
                <p:nvPr/>
              </p:nvSpPr>
              <p:spPr bwMode="auto">
                <a:xfrm>
                  <a:off x="4957" y="2393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67" name="Freeform 44"/>
                <p:cNvSpPr>
                  <a:spLocks/>
                </p:cNvSpPr>
                <p:nvPr/>
              </p:nvSpPr>
              <p:spPr bwMode="auto">
                <a:xfrm>
                  <a:off x="4988" y="2393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68" name="Freeform 45"/>
                <p:cNvSpPr>
                  <a:spLocks/>
                </p:cNvSpPr>
                <p:nvPr/>
              </p:nvSpPr>
              <p:spPr bwMode="auto">
                <a:xfrm>
                  <a:off x="5020" y="2393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69" name="Freeform 46"/>
                <p:cNvSpPr>
                  <a:spLocks/>
                </p:cNvSpPr>
                <p:nvPr/>
              </p:nvSpPr>
              <p:spPr bwMode="auto">
                <a:xfrm>
                  <a:off x="5052" y="2393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0" name="Freeform 47"/>
                <p:cNvSpPr>
                  <a:spLocks/>
                </p:cNvSpPr>
                <p:nvPr/>
              </p:nvSpPr>
              <p:spPr bwMode="auto">
                <a:xfrm>
                  <a:off x="5084" y="2393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1" name="Freeform 48"/>
                <p:cNvSpPr>
                  <a:spLocks/>
                </p:cNvSpPr>
                <p:nvPr/>
              </p:nvSpPr>
              <p:spPr bwMode="auto">
                <a:xfrm>
                  <a:off x="5116" y="2393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245" name="Group 49"/>
            <p:cNvGrpSpPr>
              <a:grpSpLocks/>
            </p:cNvGrpSpPr>
            <p:nvPr/>
          </p:nvGrpSpPr>
          <p:grpSpPr bwMode="auto">
            <a:xfrm>
              <a:off x="3942" y="2339"/>
              <a:ext cx="488" cy="440"/>
              <a:chOff x="3942" y="2339"/>
              <a:chExt cx="488" cy="440"/>
            </a:xfrm>
          </p:grpSpPr>
          <p:sp>
            <p:nvSpPr>
              <p:cNvPr id="7246" name="Text Box 50"/>
              <p:cNvSpPr txBox="1">
                <a:spLocks noChangeArrowheads="1"/>
              </p:cNvSpPr>
              <p:nvPr/>
            </p:nvSpPr>
            <p:spPr bwMode="auto">
              <a:xfrm>
                <a:off x="3942" y="2339"/>
                <a:ext cx="489" cy="441"/>
              </a:xfrm>
              <a:prstGeom prst="rect">
                <a:avLst/>
              </a:prstGeom>
              <a:noFill/>
              <a:ln w="19080">
                <a:solidFill>
                  <a:srgbClr val="00CC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grpSp>
            <p:nvGrpSpPr>
              <p:cNvPr id="7247" name="Group 51"/>
              <p:cNvGrpSpPr>
                <a:grpSpLocks/>
              </p:cNvGrpSpPr>
              <p:nvPr/>
            </p:nvGrpSpPr>
            <p:grpSpPr bwMode="auto">
              <a:xfrm>
                <a:off x="3990" y="2393"/>
                <a:ext cx="391" cy="332"/>
                <a:chOff x="3990" y="2393"/>
                <a:chExt cx="391" cy="332"/>
              </a:xfrm>
            </p:grpSpPr>
            <p:sp>
              <p:nvSpPr>
                <p:cNvPr id="7248" name="Freeform 52"/>
                <p:cNvSpPr>
                  <a:spLocks/>
                </p:cNvSpPr>
                <p:nvPr/>
              </p:nvSpPr>
              <p:spPr bwMode="auto">
                <a:xfrm>
                  <a:off x="3990" y="2393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49" name="Freeform 53"/>
                <p:cNvSpPr>
                  <a:spLocks/>
                </p:cNvSpPr>
                <p:nvPr/>
              </p:nvSpPr>
              <p:spPr bwMode="auto">
                <a:xfrm>
                  <a:off x="4025" y="2393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50" name="Freeform 54"/>
                <p:cNvSpPr>
                  <a:spLocks/>
                </p:cNvSpPr>
                <p:nvPr/>
              </p:nvSpPr>
              <p:spPr bwMode="auto">
                <a:xfrm>
                  <a:off x="4056" y="2393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51" name="Freeform 55"/>
                <p:cNvSpPr>
                  <a:spLocks/>
                </p:cNvSpPr>
                <p:nvPr/>
              </p:nvSpPr>
              <p:spPr bwMode="auto">
                <a:xfrm>
                  <a:off x="4088" y="2393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52" name="Freeform 56"/>
                <p:cNvSpPr>
                  <a:spLocks/>
                </p:cNvSpPr>
                <p:nvPr/>
              </p:nvSpPr>
              <p:spPr bwMode="auto">
                <a:xfrm>
                  <a:off x="4120" y="2393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53" name="Freeform 57"/>
                <p:cNvSpPr>
                  <a:spLocks/>
                </p:cNvSpPr>
                <p:nvPr/>
              </p:nvSpPr>
              <p:spPr bwMode="auto">
                <a:xfrm>
                  <a:off x="4152" y="2393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54" name="Freeform 58"/>
                <p:cNvSpPr>
                  <a:spLocks/>
                </p:cNvSpPr>
                <p:nvPr/>
              </p:nvSpPr>
              <p:spPr bwMode="auto">
                <a:xfrm>
                  <a:off x="4184" y="2393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55" name="Freeform 59"/>
                <p:cNvSpPr>
                  <a:spLocks/>
                </p:cNvSpPr>
                <p:nvPr/>
              </p:nvSpPr>
              <p:spPr bwMode="auto">
                <a:xfrm>
                  <a:off x="4216" y="2393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56" name="Freeform 60"/>
                <p:cNvSpPr>
                  <a:spLocks/>
                </p:cNvSpPr>
                <p:nvPr/>
              </p:nvSpPr>
              <p:spPr bwMode="auto">
                <a:xfrm>
                  <a:off x="4248" y="2393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57" name="Freeform 61"/>
                <p:cNvSpPr>
                  <a:spLocks/>
                </p:cNvSpPr>
                <p:nvPr/>
              </p:nvSpPr>
              <p:spPr bwMode="auto">
                <a:xfrm>
                  <a:off x="4280" y="2393"/>
                  <a:ext cx="70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58" name="Freeform 62"/>
                <p:cNvSpPr>
                  <a:spLocks/>
                </p:cNvSpPr>
                <p:nvPr/>
              </p:nvSpPr>
              <p:spPr bwMode="auto">
                <a:xfrm>
                  <a:off x="4311" y="2393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7175" name="Group 63"/>
          <p:cNvGrpSpPr>
            <a:grpSpLocks/>
          </p:cNvGrpSpPr>
          <p:nvPr/>
        </p:nvGrpSpPr>
        <p:grpSpPr bwMode="auto">
          <a:xfrm>
            <a:off x="4471988" y="5565775"/>
            <a:ext cx="3925887" cy="831850"/>
            <a:chOff x="2817" y="3506"/>
            <a:chExt cx="2473" cy="524"/>
          </a:xfrm>
        </p:grpSpPr>
        <p:sp>
          <p:nvSpPr>
            <p:cNvPr id="7182" name="Rectangle 64"/>
            <p:cNvSpPr>
              <a:spLocks noChangeArrowheads="1"/>
            </p:cNvSpPr>
            <p:nvPr/>
          </p:nvSpPr>
          <p:spPr bwMode="auto">
            <a:xfrm>
              <a:off x="2817" y="3506"/>
              <a:ext cx="2474" cy="525"/>
            </a:xfrm>
            <a:prstGeom prst="rect">
              <a:avLst/>
            </a:prstGeom>
            <a:noFill/>
            <a:ln w="28440">
              <a:solidFill>
                <a:srgbClr val="00CC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Text Box 65"/>
            <p:cNvSpPr txBox="1">
              <a:spLocks noChangeArrowheads="1"/>
            </p:cNvSpPr>
            <p:nvPr/>
          </p:nvSpPr>
          <p:spPr bwMode="auto">
            <a:xfrm>
              <a:off x="4431" y="3708"/>
              <a:ext cx="315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algn="ctr" eaLnBrk="1" hangingPunct="1">
                <a:buFont typeface="Arial" charset="0"/>
                <a:buNone/>
              </a:pPr>
              <a:r>
                <a:rPr lang="en-US" sz="1800" b="1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rPr>
                <a:t>. . .</a:t>
              </a:r>
            </a:p>
          </p:txBody>
        </p:sp>
        <p:grpSp>
          <p:nvGrpSpPr>
            <p:cNvPr id="7184" name="Group 66"/>
            <p:cNvGrpSpPr>
              <a:grpSpLocks/>
            </p:cNvGrpSpPr>
            <p:nvPr/>
          </p:nvGrpSpPr>
          <p:grpSpPr bwMode="auto">
            <a:xfrm>
              <a:off x="2872" y="3549"/>
              <a:ext cx="489" cy="440"/>
              <a:chOff x="2872" y="3549"/>
              <a:chExt cx="489" cy="440"/>
            </a:xfrm>
          </p:grpSpPr>
          <p:sp>
            <p:nvSpPr>
              <p:cNvPr id="7227" name="Text Box 67"/>
              <p:cNvSpPr txBox="1">
                <a:spLocks noChangeArrowheads="1"/>
              </p:cNvSpPr>
              <p:nvPr/>
            </p:nvSpPr>
            <p:spPr bwMode="auto">
              <a:xfrm>
                <a:off x="2872" y="3549"/>
                <a:ext cx="490" cy="441"/>
              </a:xfrm>
              <a:prstGeom prst="rect">
                <a:avLst/>
              </a:prstGeom>
              <a:noFill/>
              <a:ln w="19080">
                <a:solidFill>
                  <a:srgbClr val="00CC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grpSp>
            <p:nvGrpSpPr>
              <p:cNvPr id="7228" name="Group 68"/>
              <p:cNvGrpSpPr>
                <a:grpSpLocks/>
              </p:cNvGrpSpPr>
              <p:nvPr/>
            </p:nvGrpSpPr>
            <p:grpSpPr bwMode="auto">
              <a:xfrm>
                <a:off x="2920" y="3602"/>
                <a:ext cx="392" cy="332"/>
                <a:chOff x="2920" y="3602"/>
                <a:chExt cx="392" cy="332"/>
              </a:xfrm>
            </p:grpSpPr>
            <p:sp>
              <p:nvSpPr>
                <p:cNvPr id="7229" name="Freeform 69"/>
                <p:cNvSpPr>
                  <a:spLocks/>
                </p:cNvSpPr>
                <p:nvPr/>
              </p:nvSpPr>
              <p:spPr bwMode="auto">
                <a:xfrm>
                  <a:off x="2920" y="3602"/>
                  <a:ext cx="72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30" name="Freeform 70"/>
                <p:cNvSpPr>
                  <a:spLocks/>
                </p:cNvSpPr>
                <p:nvPr/>
              </p:nvSpPr>
              <p:spPr bwMode="auto">
                <a:xfrm>
                  <a:off x="2955" y="3602"/>
                  <a:ext cx="72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31" name="Freeform 71"/>
                <p:cNvSpPr>
                  <a:spLocks/>
                </p:cNvSpPr>
                <p:nvPr/>
              </p:nvSpPr>
              <p:spPr bwMode="auto">
                <a:xfrm>
                  <a:off x="2986" y="3602"/>
                  <a:ext cx="72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32" name="Freeform 72"/>
                <p:cNvSpPr>
                  <a:spLocks/>
                </p:cNvSpPr>
                <p:nvPr/>
              </p:nvSpPr>
              <p:spPr bwMode="auto">
                <a:xfrm>
                  <a:off x="3019" y="3602"/>
                  <a:ext cx="72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33" name="Freeform 73"/>
                <p:cNvSpPr>
                  <a:spLocks/>
                </p:cNvSpPr>
                <p:nvPr/>
              </p:nvSpPr>
              <p:spPr bwMode="auto">
                <a:xfrm>
                  <a:off x="3050" y="3602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34" name="Freeform 74"/>
                <p:cNvSpPr>
                  <a:spLocks/>
                </p:cNvSpPr>
                <p:nvPr/>
              </p:nvSpPr>
              <p:spPr bwMode="auto">
                <a:xfrm>
                  <a:off x="3083" y="3602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35" name="Freeform 75"/>
                <p:cNvSpPr>
                  <a:spLocks/>
                </p:cNvSpPr>
                <p:nvPr/>
              </p:nvSpPr>
              <p:spPr bwMode="auto">
                <a:xfrm>
                  <a:off x="3114" y="3602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36" name="Freeform 76"/>
                <p:cNvSpPr>
                  <a:spLocks/>
                </p:cNvSpPr>
                <p:nvPr/>
              </p:nvSpPr>
              <p:spPr bwMode="auto">
                <a:xfrm>
                  <a:off x="3146" y="3602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37" name="Freeform 77"/>
                <p:cNvSpPr>
                  <a:spLocks/>
                </p:cNvSpPr>
                <p:nvPr/>
              </p:nvSpPr>
              <p:spPr bwMode="auto">
                <a:xfrm>
                  <a:off x="3178" y="3602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38" name="Freeform 78"/>
                <p:cNvSpPr>
                  <a:spLocks/>
                </p:cNvSpPr>
                <p:nvPr/>
              </p:nvSpPr>
              <p:spPr bwMode="auto">
                <a:xfrm>
                  <a:off x="3210" y="3602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39" name="Freeform 79"/>
                <p:cNvSpPr>
                  <a:spLocks/>
                </p:cNvSpPr>
                <p:nvPr/>
              </p:nvSpPr>
              <p:spPr bwMode="auto">
                <a:xfrm>
                  <a:off x="3242" y="3602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185" name="Group 80"/>
            <p:cNvGrpSpPr>
              <a:grpSpLocks/>
            </p:cNvGrpSpPr>
            <p:nvPr/>
          </p:nvGrpSpPr>
          <p:grpSpPr bwMode="auto">
            <a:xfrm>
              <a:off x="3406" y="3549"/>
              <a:ext cx="489" cy="440"/>
              <a:chOff x="3406" y="3549"/>
              <a:chExt cx="489" cy="440"/>
            </a:xfrm>
          </p:grpSpPr>
          <p:sp>
            <p:nvSpPr>
              <p:cNvPr id="7214" name="Text Box 81"/>
              <p:cNvSpPr txBox="1">
                <a:spLocks noChangeArrowheads="1"/>
              </p:cNvSpPr>
              <p:nvPr/>
            </p:nvSpPr>
            <p:spPr bwMode="auto">
              <a:xfrm>
                <a:off x="3406" y="3549"/>
                <a:ext cx="490" cy="441"/>
              </a:xfrm>
              <a:prstGeom prst="rect">
                <a:avLst/>
              </a:prstGeom>
              <a:noFill/>
              <a:ln w="19080">
                <a:solidFill>
                  <a:srgbClr val="00CC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grpSp>
            <p:nvGrpSpPr>
              <p:cNvPr id="7215" name="Group 82"/>
              <p:cNvGrpSpPr>
                <a:grpSpLocks/>
              </p:cNvGrpSpPr>
              <p:nvPr/>
            </p:nvGrpSpPr>
            <p:grpSpPr bwMode="auto">
              <a:xfrm>
                <a:off x="3454" y="3602"/>
                <a:ext cx="392" cy="332"/>
                <a:chOff x="3454" y="3602"/>
                <a:chExt cx="392" cy="332"/>
              </a:xfrm>
            </p:grpSpPr>
            <p:sp>
              <p:nvSpPr>
                <p:cNvPr id="7216" name="Freeform 83"/>
                <p:cNvSpPr>
                  <a:spLocks/>
                </p:cNvSpPr>
                <p:nvPr/>
              </p:nvSpPr>
              <p:spPr bwMode="auto">
                <a:xfrm>
                  <a:off x="3454" y="3602"/>
                  <a:ext cx="72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7" name="Freeform 84"/>
                <p:cNvSpPr>
                  <a:spLocks/>
                </p:cNvSpPr>
                <p:nvPr/>
              </p:nvSpPr>
              <p:spPr bwMode="auto">
                <a:xfrm>
                  <a:off x="3489" y="3602"/>
                  <a:ext cx="72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8" name="Freeform 85"/>
                <p:cNvSpPr>
                  <a:spLocks/>
                </p:cNvSpPr>
                <p:nvPr/>
              </p:nvSpPr>
              <p:spPr bwMode="auto">
                <a:xfrm>
                  <a:off x="3520" y="3602"/>
                  <a:ext cx="72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9" name="Freeform 86"/>
                <p:cNvSpPr>
                  <a:spLocks/>
                </p:cNvSpPr>
                <p:nvPr/>
              </p:nvSpPr>
              <p:spPr bwMode="auto">
                <a:xfrm>
                  <a:off x="3553" y="3602"/>
                  <a:ext cx="72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0" name="Freeform 87"/>
                <p:cNvSpPr>
                  <a:spLocks/>
                </p:cNvSpPr>
                <p:nvPr/>
              </p:nvSpPr>
              <p:spPr bwMode="auto">
                <a:xfrm>
                  <a:off x="3584" y="3602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1" name="Freeform 88"/>
                <p:cNvSpPr>
                  <a:spLocks/>
                </p:cNvSpPr>
                <p:nvPr/>
              </p:nvSpPr>
              <p:spPr bwMode="auto">
                <a:xfrm>
                  <a:off x="3617" y="3602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2" name="Freeform 89"/>
                <p:cNvSpPr>
                  <a:spLocks/>
                </p:cNvSpPr>
                <p:nvPr/>
              </p:nvSpPr>
              <p:spPr bwMode="auto">
                <a:xfrm>
                  <a:off x="3648" y="3602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3" name="Freeform 90"/>
                <p:cNvSpPr>
                  <a:spLocks/>
                </p:cNvSpPr>
                <p:nvPr/>
              </p:nvSpPr>
              <p:spPr bwMode="auto">
                <a:xfrm>
                  <a:off x="3680" y="3602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4" name="Freeform 91"/>
                <p:cNvSpPr>
                  <a:spLocks/>
                </p:cNvSpPr>
                <p:nvPr/>
              </p:nvSpPr>
              <p:spPr bwMode="auto">
                <a:xfrm>
                  <a:off x="3712" y="3602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5" name="Freeform 92"/>
                <p:cNvSpPr>
                  <a:spLocks/>
                </p:cNvSpPr>
                <p:nvPr/>
              </p:nvSpPr>
              <p:spPr bwMode="auto">
                <a:xfrm>
                  <a:off x="3744" y="3602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6" name="Freeform 93"/>
                <p:cNvSpPr>
                  <a:spLocks/>
                </p:cNvSpPr>
                <p:nvPr/>
              </p:nvSpPr>
              <p:spPr bwMode="auto">
                <a:xfrm>
                  <a:off x="3776" y="3602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186" name="Group 94"/>
            <p:cNvGrpSpPr>
              <a:grpSpLocks/>
            </p:cNvGrpSpPr>
            <p:nvPr/>
          </p:nvGrpSpPr>
          <p:grpSpPr bwMode="auto">
            <a:xfrm>
              <a:off x="4746" y="3549"/>
              <a:ext cx="489" cy="440"/>
              <a:chOff x="4746" y="3549"/>
              <a:chExt cx="489" cy="440"/>
            </a:xfrm>
          </p:grpSpPr>
          <p:sp>
            <p:nvSpPr>
              <p:cNvPr id="7201" name="Text Box 95"/>
              <p:cNvSpPr txBox="1">
                <a:spLocks noChangeArrowheads="1"/>
              </p:cNvSpPr>
              <p:nvPr/>
            </p:nvSpPr>
            <p:spPr bwMode="auto">
              <a:xfrm>
                <a:off x="4746" y="3549"/>
                <a:ext cx="490" cy="441"/>
              </a:xfrm>
              <a:prstGeom prst="rect">
                <a:avLst/>
              </a:prstGeom>
              <a:noFill/>
              <a:ln w="19080">
                <a:solidFill>
                  <a:srgbClr val="00CC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grpSp>
            <p:nvGrpSpPr>
              <p:cNvPr id="7202" name="Group 96"/>
              <p:cNvGrpSpPr>
                <a:grpSpLocks/>
              </p:cNvGrpSpPr>
              <p:nvPr/>
            </p:nvGrpSpPr>
            <p:grpSpPr bwMode="auto">
              <a:xfrm>
                <a:off x="4794" y="3602"/>
                <a:ext cx="392" cy="332"/>
                <a:chOff x="4794" y="3602"/>
                <a:chExt cx="392" cy="332"/>
              </a:xfrm>
            </p:grpSpPr>
            <p:sp>
              <p:nvSpPr>
                <p:cNvPr id="7203" name="Freeform 97"/>
                <p:cNvSpPr>
                  <a:spLocks/>
                </p:cNvSpPr>
                <p:nvPr/>
              </p:nvSpPr>
              <p:spPr bwMode="auto">
                <a:xfrm>
                  <a:off x="4794" y="3602"/>
                  <a:ext cx="72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4" name="Freeform 98"/>
                <p:cNvSpPr>
                  <a:spLocks/>
                </p:cNvSpPr>
                <p:nvPr/>
              </p:nvSpPr>
              <p:spPr bwMode="auto">
                <a:xfrm>
                  <a:off x="4829" y="3602"/>
                  <a:ext cx="72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5" name="Freeform 99"/>
                <p:cNvSpPr>
                  <a:spLocks/>
                </p:cNvSpPr>
                <p:nvPr/>
              </p:nvSpPr>
              <p:spPr bwMode="auto">
                <a:xfrm>
                  <a:off x="4860" y="3602"/>
                  <a:ext cx="72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6" name="Freeform 100"/>
                <p:cNvSpPr>
                  <a:spLocks/>
                </p:cNvSpPr>
                <p:nvPr/>
              </p:nvSpPr>
              <p:spPr bwMode="auto">
                <a:xfrm>
                  <a:off x="4893" y="3602"/>
                  <a:ext cx="72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7" name="Freeform 101"/>
                <p:cNvSpPr>
                  <a:spLocks/>
                </p:cNvSpPr>
                <p:nvPr/>
              </p:nvSpPr>
              <p:spPr bwMode="auto">
                <a:xfrm>
                  <a:off x="4924" y="3602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8" name="Freeform 102"/>
                <p:cNvSpPr>
                  <a:spLocks/>
                </p:cNvSpPr>
                <p:nvPr/>
              </p:nvSpPr>
              <p:spPr bwMode="auto">
                <a:xfrm>
                  <a:off x="4957" y="3602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9" name="Freeform 103"/>
                <p:cNvSpPr>
                  <a:spLocks/>
                </p:cNvSpPr>
                <p:nvPr/>
              </p:nvSpPr>
              <p:spPr bwMode="auto">
                <a:xfrm>
                  <a:off x="4988" y="3602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0" name="Freeform 104"/>
                <p:cNvSpPr>
                  <a:spLocks/>
                </p:cNvSpPr>
                <p:nvPr/>
              </p:nvSpPr>
              <p:spPr bwMode="auto">
                <a:xfrm>
                  <a:off x="5020" y="3602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1" name="Freeform 105"/>
                <p:cNvSpPr>
                  <a:spLocks/>
                </p:cNvSpPr>
                <p:nvPr/>
              </p:nvSpPr>
              <p:spPr bwMode="auto">
                <a:xfrm>
                  <a:off x="5052" y="3602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2" name="Freeform 106"/>
                <p:cNvSpPr>
                  <a:spLocks/>
                </p:cNvSpPr>
                <p:nvPr/>
              </p:nvSpPr>
              <p:spPr bwMode="auto">
                <a:xfrm>
                  <a:off x="5084" y="3602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3" name="Freeform 107"/>
                <p:cNvSpPr>
                  <a:spLocks/>
                </p:cNvSpPr>
                <p:nvPr/>
              </p:nvSpPr>
              <p:spPr bwMode="auto">
                <a:xfrm>
                  <a:off x="5116" y="3602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187" name="Group 108"/>
            <p:cNvGrpSpPr>
              <a:grpSpLocks/>
            </p:cNvGrpSpPr>
            <p:nvPr/>
          </p:nvGrpSpPr>
          <p:grpSpPr bwMode="auto">
            <a:xfrm>
              <a:off x="3942" y="3549"/>
              <a:ext cx="488" cy="440"/>
              <a:chOff x="3942" y="3549"/>
              <a:chExt cx="488" cy="440"/>
            </a:xfrm>
          </p:grpSpPr>
          <p:sp>
            <p:nvSpPr>
              <p:cNvPr id="7188" name="Text Box 109"/>
              <p:cNvSpPr txBox="1">
                <a:spLocks noChangeArrowheads="1"/>
              </p:cNvSpPr>
              <p:nvPr/>
            </p:nvSpPr>
            <p:spPr bwMode="auto">
              <a:xfrm>
                <a:off x="3942" y="3549"/>
                <a:ext cx="489" cy="441"/>
              </a:xfrm>
              <a:prstGeom prst="rect">
                <a:avLst/>
              </a:prstGeom>
              <a:noFill/>
              <a:ln w="19080">
                <a:solidFill>
                  <a:srgbClr val="00CC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grpSp>
            <p:nvGrpSpPr>
              <p:cNvPr id="7189" name="Group 110"/>
              <p:cNvGrpSpPr>
                <a:grpSpLocks/>
              </p:cNvGrpSpPr>
              <p:nvPr/>
            </p:nvGrpSpPr>
            <p:grpSpPr bwMode="auto">
              <a:xfrm>
                <a:off x="3990" y="3602"/>
                <a:ext cx="391" cy="332"/>
                <a:chOff x="3990" y="3602"/>
                <a:chExt cx="391" cy="332"/>
              </a:xfrm>
            </p:grpSpPr>
            <p:sp>
              <p:nvSpPr>
                <p:cNvPr id="7190" name="Freeform 111"/>
                <p:cNvSpPr>
                  <a:spLocks/>
                </p:cNvSpPr>
                <p:nvPr/>
              </p:nvSpPr>
              <p:spPr bwMode="auto">
                <a:xfrm>
                  <a:off x="3990" y="3602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91" name="Freeform 112"/>
                <p:cNvSpPr>
                  <a:spLocks/>
                </p:cNvSpPr>
                <p:nvPr/>
              </p:nvSpPr>
              <p:spPr bwMode="auto">
                <a:xfrm>
                  <a:off x="4025" y="3602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92" name="Freeform 113"/>
                <p:cNvSpPr>
                  <a:spLocks/>
                </p:cNvSpPr>
                <p:nvPr/>
              </p:nvSpPr>
              <p:spPr bwMode="auto">
                <a:xfrm>
                  <a:off x="4056" y="3602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93" name="Freeform 114"/>
                <p:cNvSpPr>
                  <a:spLocks/>
                </p:cNvSpPr>
                <p:nvPr/>
              </p:nvSpPr>
              <p:spPr bwMode="auto">
                <a:xfrm>
                  <a:off x="4088" y="3602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94" name="Freeform 115"/>
                <p:cNvSpPr>
                  <a:spLocks/>
                </p:cNvSpPr>
                <p:nvPr/>
              </p:nvSpPr>
              <p:spPr bwMode="auto">
                <a:xfrm>
                  <a:off x="4120" y="3602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95" name="Freeform 116"/>
                <p:cNvSpPr>
                  <a:spLocks/>
                </p:cNvSpPr>
                <p:nvPr/>
              </p:nvSpPr>
              <p:spPr bwMode="auto">
                <a:xfrm>
                  <a:off x="4152" y="3602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96" name="Freeform 117"/>
                <p:cNvSpPr>
                  <a:spLocks/>
                </p:cNvSpPr>
                <p:nvPr/>
              </p:nvSpPr>
              <p:spPr bwMode="auto">
                <a:xfrm>
                  <a:off x="4184" y="3602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97" name="Freeform 118"/>
                <p:cNvSpPr>
                  <a:spLocks/>
                </p:cNvSpPr>
                <p:nvPr/>
              </p:nvSpPr>
              <p:spPr bwMode="auto">
                <a:xfrm>
                  <a:off x="4216" y="3602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98" name="Freeform 119"/>
                <p:cNvSpPr>
                  <a:spLocks/>
                </p:cNvSpPr>
                <p:nvPr/>
              </p:nvSpPr>
              <p:spPr bwMode="auto">
                <a:xfrm>
                  <a:off x="4248" y="3602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99" name="Freeform 120"/>
                <p:cNvSpPr>
                  <a:spLocks/>
                </p:cNvSpPr>
                <p:nvPr/>
              </p:nvSpPr>
              <p:spPr bwMode="auto">
                <a:xfrm>
                  <a:off x="4280" y="3602"/>
                  <a:ext cx="70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0" name="Freeform 121"/>
                <p:cNvSpPr>
                  <a:spLocks/>
                </p:cNvSpPr>
                <p:nvPr/>
              </p:nvSpPr>
              <p:spPr bwMode="auto">
                <a:xfrm>
                  <a:off x="4311" y="3602"/>
                  <a:ext cx="71" cy="333"/>
                </a:xfrm>
                <a:custGeom>
                  <a:avLst/>
                  <a:gdLst>
                    <a:gd name="T0" fmla="*/ 0 w 208"/>
                    <a:gd name="T1" fmla="*/ 0 h 1536"/>
                    <a:gd name="T2" fmla="*/ 0 w 208"/>
                    <a:gd name="T3" fmla="*/ 0 h 1536"/>
                    <a:gd name="T4" fmla="*/ 0 w 208"/>
                    <a:gd name="T5" fmla="*/ 0 h 1536"/>
                    <a:gd name="T6" fmla="*/ 0 w 208"/>
                    <a:gd name="T7" fmla="*/ 0 h 1536"/>
                    <a:gd name="T8" fmla="*/ 0 w 208"/>
                    <a:gd name="T9" fmla="*/ 0 h 1536"/>
                    <a:gd name="T10" fmla="*/ 0 w 208"/>
                    <a:gd name="T11" fmla="*/ 0 h 1536"/>
                    <a:gd name="T12" fmla="*/ 0 w 208"/>
                    <a:gd name="T13" fmla="*/ 0 h 1536"/>
                    <a:gd name="T14" fmla="*/ 0 w 208"/>
                    <a:gd name="T15" fmla="*/ 0 h 1536"/>
                    <a:gd name="T16" fmla="*/ 0 w 208"/>
                    <a:gd name="T17" fmla="*/ 0 h 1536"/>
                    <a:gd name="T18" fmla="*/ 0 w 208"/>
                    <a:gd name="T19" fmla="*/ 0 h 1536"/>
                    <a:gd name="T20" fmla="*/ 0 w 208"/>
                    <a:gd name="T21" fmla="*/ 0 h 1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536"/>
                    <a:gd name="T35" fmla="*/ 208 w 208"/>
                    <a:gd name="T36" fmla="*/ 1536 h 1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8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7176" name="Text Box 122"/>
          <p:cNvSpPr txBox="1">
            <a:spLocks noChangeArrowheads="1"/>
          </p:cNvSpPr>
          <p:nvPr/>
        </p:nvSpPr>
        <p:spPr bwMode="auto">
          <a:xfrm>
            <a:off x="546100" y="3714750"/>
            <a:ext cx="38608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ts val="450"/>
              </a:spcBef>
              <a:buClr>
                <a:srgbClr val="00CC00"/>
              </a:buClr>
              <a:buFont typeface="Arial" charset="0"/>
              <a:buNone/>
            </a:pPr>
            <a:r>
              <a:rPr lang="en-US" sz="1800" b="1">
                <a:solidFill>
                  <a:srgbClr val="00CC00"/>
                </a:solidFill>
                <a:latin typeface="Arial" charset="0"/>
                <a:ea typeface="ＭＳ Ｐゴシック" pitchFamily="34" charset="-128"/>
              </a:rPr>
              <a:t>Parallel Kernel (device)</a:t>
            </a:r>
            <a:r>
              <a:rPr lang="ar-SA" sz="1800" b="1">
                <a:solidFill>
                  <a:srgbClr val="00CC00"/>
                </a:solidFill>
                <a:latin typeface="Arial" charset="0"/>
                <a:ea typeface="ＭＳ Ｐゴシック" pitchFamily="34" charset="-128"/>
              </a:rPr>
              <a:t>‏</a:t>
            </a:r>
            <a:endParaRPr lang="en-US" sz="1800" b="1">
              <a:solidFill>
                <a:srgbClr val="00CC00"/>
              </a:solidFill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ts val="450"/>
              </a:spcBef>
              <a:buClr>
                <a:srgbClr val="00CC00"/>
              </a:buClr>
              <a:buFont typeface="Arial" charset="0"/>
              <a:buNone/>
            </a:pPr>
            <a:r>
              <a:rPr lang="en-US" sz="1800" b="1">
                <a:solidFill>
                  <a:srgbClr val="00CC00"/>
                </a:solidFill>
                <a:latin typeface="Arial" charset="0"/>
                <a:ea typeface="ＭＳ Ｐゴシック" pitchFamily="34" charset="-128"/>
              </a:rPr>
              <a:t>KernelA&lt;&lt;&lt; nBlk, nTid &gt;&gt;&gt;(args);</a:t>
            </a:r>
          </a:p>
        </p:txBody>
      </p:sp>
      <p:sp>
        <p:nvSpPr>
          <p:cNvPr id="7177" name="Freeform 123"/>
          <p:cNvSpPr>
            <a:spLocks/>
          </p:cNvSpPr>
          <p:nvPr/>
        </p:nvSpPr>
        <p:spPr bwMode="auto">
          <a:xfrm>
            <a:off x="6399213" y="2749550"/>
            <a:ext cx="73025" cy="808038"/>
          </a:xfrm>
          <a:custGeom>
            <a:avLst/>
            <a:gdLst>
              <a:gd name="T0" fmla="*/ 2147483647 w 208"/>
              <a:gd name="T1" fmla="*/ 0 h 1536"/>
              <a:gd name="T2" fmla="*/ 2147483647 w 208"/>
              <a:gd name="T3" fmla="*/ 2147483647 h 1536"/>
              <a:gd name="T4" fmla="*/ 2147483647 w 208"/>
              <a:gd name="T5" fmla="*/ 2147483647 h 1536"/>
              <a:gd name="T6" fmla="*/ 2147483647 w 208"/>
              <a:gd name="T7" fmla="*/ 2147483647 h 1536"/>
              <a:gd name="T8" fmla="*/ 2147483647 w 208"/>
              <a:gd name="T9" fmla="*/ 2147483647 h 1536"/>
              <a:gd name="T10" fmla="*/ 2147483647 w 208"/>
              <a:gd name="T11" fmla="*/ 2147483647 h 1536"/>
              <a:gd name="T12" fmla="*/ 2147483647 w 208"/>
              <a:gd name="T13" fmla="*/ 2147483647 h 1536"/>
              <a:gd name="T14" fmla="*/ 2147483647 w 208"/>
              <a:gd name="T15" fmla="*/ 2147483647 h 1536"/>
              <a:gd name="T16" fmla="*/ 2147483647 w 208"/>
              <a:gd name="T17" fmla="*/ 2147483647 h 1536"/>
              <a:gd name="T18" fmla="*/ 2147483647 w 208"/>
              <a:gd name="T19" fmla="*/ 2147483647 h 1536"/>
              <a:gd name="T20" fmla="*/ 2147483647 w 208"/>
              <a:gd name="T21" fmla="*/ 2147483647 h 1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08"/>
              <a:gd name="T34" fmla="*/ 0 h 1536"/>
              <a:gd name="T35" fmla="*/ 208 w 208"/>
              <a:gd name="T36" fmla="*/ 1536 h 1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08" h="1536">
                <a:moveTo>
                  <a:pt x="56" y="0"/>
                </a:moveTo>
                <a:cubicBezTo>
                  <a:pt x="132" y="68"/>
                  <a:pt x="208" y="136"/>
                  <a:pt x="200" y="192"/>
                </a:cubicBezTo>
                <a:cubicBezTo>
                  <a:pt x="192" y="248"/>
                  <a:pt x="16" y="280"/>
                  <a:pt x="8" y="336"/>
                </a:cubicBezTo>
                <a:cubicBezTo>
                  <a:pt x="0" y="392"/>
                  <a:pt x="152" y="464"/>
                  <a:pt x="152" y="528"/>
                </a:cubicBezTo>
                <a:cubicBezTo>
                  <a:pt x="152" y="592"/>
                  <a:pt x="8" y="672"/>
                  <a:pt x="8" y="720"/>
                </a:cubicBezTo>
                <a:cubicBezTo>
                  <a:pt x="8" y="768"/>
                  <a:pt x="144" y="776"/>
                  <a:pt x="152" y="816"/>
                </a:cubicBezTo>
                <a:cubicBezTo>
                  <a:pt x="160" y="856"/>
                  <a:pt x="56" y="912"/>
                  <a:pt x="56" y="960"/>
                </a:cubicBezTo>
                <a:cubicBezTo>
                  <a:pt x="56" y="1008"/>
                  <a:pt x="160" y="1056"/>
                  <a:pt x="152" y="1104"/>
                </a:cubicBezTo>
                <a:cubicBezTo>
                  <a:pt x="144" y="1152"/>
                  <a:pt x="16" y="1208"/>
                  <a:pt x="8" y="1248"/>
                </a:cubicBezTo>
                <a:cubicBezTo>
                  <a:pt x="0" y="1288"/>
                  <a:pt x="96" y="1296"/>
                  <a:pt x="104" y="1344"/>
                </a:cubicBezTo>
                <a:cubicBezTo>
                  <a:pt x="112" y="1392"/>
                  <a:pt x="40" y="1496"/>
                  <a:pt x="56" y="1536"/>
                </a:cubicBezTo>
              </a:path>
            </a:pathLst>
          </a:custGeom>
          <a:noFill/>
          <a:ln w="2844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Text Box 124"/>
          <p:cNvSpPr txBox="1">
            <a:spLocks noChangeArrowheads="1"/>
          </p:cNvSpPr>
          <p:nvPr/>
        </p:nvSpPr>
        <p:spPr bwMode="auto">
          <a:xfrm>
            <a:off x="1330325" y="4897438"/>
            <a:ext cx="2293938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ts val="225"/>
              </a:spcBef>
              <a:buClr>
                <a:srgbClr val="3333CC"/>
              </a:buClr>
              <a:buFont typeface="Arial" charset="0"/>
              <a:buNone/>
            </a:pPr>
            <a:r>
              <a:rPr lang="en-US" sz="1800" b="1">
                <a:solidFill>
                  <a:srgbClr val="3333CC"/>
                </a:solidFill>
                <a:latin typeface="Arial" charset="0"/>
                <a:ea typeface="ＭＳ Ｐゴシック" pitchFamily="34" charset="-128"/>
              </a:rPr>
              <a:t>Serial Code (host)</a:t>
            </a:r>
            <a:r>
              <a:rPr lang="ar-SA" sz="1800" b="1">
                <a:solidFill>
                  <a:srgbClr val="3333CC"/>
                </a:solidFill>
                <a:latin typeface="Arial" charset="0"/>
                <a:ea typeface="ＭＳ Ｐゴシック" pitchFamily="34" charset="-128"/>
              </a:rPr>
              <a:t>‏</a:t>
            </a:r>
            <a:endParaRPr lang="en-US" sz="1800" b="1">
              <a:solidFill>
                <a:srgbClr val="3333CC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7179" name="Freeform 125"/>
          <p:cNvSpPr>
            <a:spLocks/>
          </p:cNvSpPr>
          <p:nvPr/>
        </p:nvSpPr>
        <p:spPr bwMode="auto">
          <a:xfrm>
            <a:off x="6399213" y="4656138"/>
            <a:ext cx="73025" cy="808037"/>
          </a:xfrm>
          <a:custGeom>
            <a:avLst/>
            <a:gdLst>
              <a:gd name="T0" fmla="*/ 2147483647 w 208"/>
              <a:gd name="T1" fmla="*/ 0 h 1536"/>
              <a:gd name="T2" fmla="*/ 2147483647 w 208"/>
              <a:gd name="T3" fmla="*/ 2147483647 h 1536"/>
              <a:gd name="T4" fmla="*/ 2147483647 w 208"/>
              <a:gd name="T5" fmla="*/ 2147483647 h 1536"/>
              <a:gd name="T6" fmla="*/ 2147483647 w 208"/>
              <a:gd name="T7" fmla="*/ 2147483647 h 1536"/>
              <a:gd name="T8" fmla="*/ 2147483647 w 208"/>
              <a:gd name="T9" fmla="*/ 2147483647 h 1536"/>
              <a:gd name="T10" fmla="*/ 2147483647 w 208"/>
              <a:gd name="T11" fmla="*/ 2147483647 h 1536"/>
              <a:gd name="T12" fmla="*/ 2147483647 w 208"/>
              <a:gd name="T13" fmla="*/ 2147483647 h 1536"/>
              <a:gd name="T14" fmla="*/ 2147483647 w 208"/>
              <a:gd name="T15" fmla="*/ 2147483647 h 1536"/>
              <a:gd name="T16" fmla="*/ 2147483647 w 208"/>
              <a:gd name="T17" fmla="*/ 2147483647 h 1536"/>
              <a:gd name="T18" fmla="*/ 2147483647 w 208"/>
              <a:gd name="T19" fmla="*/ 2147483647 h 1536"/>
              <a:gd name="T20" fmla="*/ 2147483647 w 208"/>
              <a:gd name="T21" fmla="*/ 2147483647 h 1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08"/>
              <a:gd name="T34" fmla="*/ 0 h 1536"/>
              <a:gd name="T35" fmla="*/ 208 w 208"/>
              <a:gd name="T36" fmla="*/ 1536 h 1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08" h="1536">
                <a:moveTo>
                  <a:pt x="56" y="0"/>
                </a:moveTo>
                <a:cubicBezTo>
                  <a:pt x="132" y="68"/>
                  <a:pt x="208" y="136"/>
                  <a:pt x="200" y="192"/>
                </a:cubicBezTo>
                <a:cubicBezTo>
                  <a:pt x="192" y="248"/>
                  <a:pt x="16" y="280"/>
                  <a:pt x="8" y="336"/>
                </a:cubicBezTo>
                <a:cubicBezTo>
                  <a:pt x="0" y="392"/>
                  <a:pt x="152" y="464"/>
                  <a:pt x="152" y="528"/>
                </a:cubicBezTo>
                <a:cubicBezTo>
                  <a:pt x="152" y="592"/>
                  <a:pt x="8" y="672"/>
                  <a:pt x="8" y="720"/>
                </a:cubicBezTo>
                <a:cubicBezTo>
                  <a:pt x="8" y="768"/>
                  <a:pt x="144" y="776"/>
                  <a:pt x="152" y="816"/>
                </a:cubicBezTo>
                <a:cubicBezTo>
                  <a:pt x="160" y="856"/>
                  <a:pt x="56" y="912"/>
                  <a:pt x="56" y="960"/>
                </a:cubicBezTo>
                <a:cubicBezTo>
                  <a:pt x="56" y="1008"/>
                  <a:pt x="160" y="1056"/>
                  <a:pt x="152" y="1104"/>
                </a:cubicBezTo>
                <a:cubicBezTo>
                  <a:pt x="144" y="1152"/>
                  <a:pt x="16" y="1208"/>
                  <a:pt x="8" y="1248"/>
                </a:cubicBezTo>
                <a:cubicBezTo>
                  <a:pt x="0" y="1288"/>
                  <a:pt x="96" y="1296"/>
                  <a:pt x="104" y="1344"/>
                </a:cubicBezTo>
                <a:cubicBezTo>
                  <a:pt x="112" y="1392"/>
                  <a:pt x="40" y="1496"/>
                  <a:pt x="56" y="1536"/>
                </a:cubicBezTo>
              </a:path>
            </a:pathLst>
          </a:custGeom>
          <a:noFill/>
          <a:ln w="2844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Text Box 126"/>
          <p:cNvSpPr txBox="1">
            <a:spLocks noChangeArrowheads="1"/>
          </p:cNvSpPr>
          <p:nvPr/>
        </p:nvSpPr>
        <p:spPr bwMode="auto">
          <a:xfrm>
            <a:off x="546100" y="5634038"/>
            <a:ext cx="3860800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ts val="450"/>
              </a:spcBef>
              <a:buClr>
                <a:srgbClr val="00CC00"/>
              </a:buClr>
              <a:buFont typeface="Arial" charset="0"/>
              <a:buNone/>
            </a:pPr>
            <a:r>
              <a:rPr lang="en-US" sz="1800" b="1">
                <a:solidFill>
                  <a:srgbClr val="00CC00"/>
                </a:solidFill>
                <a:latin typeface="Arial" charset="0"/>
                <a:ea typeface="ＭＳ Ｐゴシック" pitchFamily="34" charset="-128"/>
              </a:rPr>
              <a:t>Parallel Kernel (device)</a:t>
            </a:r>
            <a:r>
              <a:rPr lang="ar-SA" sz="1800" b="1">
                <a:solidFill>
                  <a:srgbClr val="00CC00"/>
                </a:solidFill>
                <a:latin typeface="Arial" charset="0"/>
                <a:ea typeface="ＭＳ Ｐゴシック" pitchFamily="34" charset="-128"/>
              </a:rPr>
              <a:t>‏</a:t>
            </a:r>
            <a:endParaRPr lang="en-US" sz="1800" b="1">
              <a:solidFill>
                <a:srgbClr val="00CC00"/>
              </a:solidFill>
              <a:latin typeface="Arial" charset="0"/>
              <a:ea typeface="ＭＳ Ｐゴシック" pitchFamily="34" charset="-128"/>
            </a:endParaRPr>
          </a:p>
          <a:p>
            <a:pPr algn="ctr" eaLnBrk="1" hangingPunct="1">
              <a:spcBef>
                <a:spcPts val="450"/>
              </a:spcBef>
              <a:buClr>
                <a:srgbClr val="00CC00"/>
              </a:buClr>
              <a:buFont typeface="Arial" charset="0"/>
              <a:buNone/>
            </a:pPr>
            <a:r>
              <a:rPr lang="en-US" sz="1800" b="1">
                <a:solidFill>
                  <a:srgbClr val="00CC00"/>
                </a:solidFill>
                <a:latin typeface="Arial" charset="0"/>
                <a:ea typeface="ＭＳ Ｐゴシック" pitchFamily="34" charset="-128"/>
              </a:rPr>
              <a:t>KernelB&lt;&lt;&lt; nBlk, nTid &gt;&gt;&gt;(args);</a:t>
            </a:r>
          </a:p>
        </p:txBody>
      </p:sp>
      <p:sp>
        <p:nvSpPr>
          <p:cNvPr id="11277" name="Slide Number Placeholder 12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1B9AF8-0231-41BD-B410-BD01FAD09F0C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447800"/>
            <a:ext cx="8686800" cy="5049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200" dirty="0">
                <a:solidFill>
                  <a:srgbClr val="000000"/>
                </a:solidFill>
                <a:latin typeface="Arial" charset="0"/>
              </a:rPr>
              <a:t>void </a:t>
            </a:r>
            <a:r>
              <a:rPr lang="en-US" sz="2200" dirty="0" err="1">
                <a:solidFill>
                  <a:srgbClr val="000000"/>
                </a:solidFill>
                <a:latin typeface="Arial" charset="0"/>
              </a:rPr>
              <a:t>vecAdd</a:t>
            </a:r>
            <a:r>
              <a:rPr lang="en-US" sz="2200" dirty="0">
                <a:solidFill>
                  <a:srgbClr val="000000"/>
                </a:solidFill>
                <a:latin typeface="Arial" charset="0"/>
              </a:rPr>
              <a:t>(float* </a:t>
            </a:r>
            <a:r>
              <a:rPr lang="en-US" sz="2200" dirty="0" err="1" smtClean="0">
                <a:solidFill>
                  <a:srgbClr val="000000"/>
                </a:solidFill>
                <a:latin typeface="Arial" charset="0"/>
              </a:rPr>
              <a:t>h_A</a:t>
            </a:r>
            <a:r>
              <a:rPr lang="en-US" sz="2200" dirty="0">
                <a:solidFill>
                  <a:srgbClr val="000000"/>
                </a:solidFill>
                <a:latin typeface="Arial" charset="0"/>
              </a:rPr>
              <a:t>, float* </a:t>
            </a:r>
            <a:r>
              <a:rPr lang="en-US" sz="2200" dirty="0" err="1" smtClean="0">
                <a:solidFill>
                  <a:srgbClr val="000000"/>
                </a:solidFill>
                <a:latin typeface="Arial" charset="0"/>
              </a:rPr>
              <a:t>h_B</a:t>
            </a:r>
            <a:r>
              <a:rPr lang="en-US" sz="2200" dirty="0">
                <a:solidFill>
                  <a:srgbClr val="000000"/>
                </a:solidFill>
                <a:latin typeface="Arial" charset="0"/>
              </a:rPr>
              <a:t>, float* </a:t>
            </a:r>
            <a:r>
              <a:rPr lang="en-US" sz="2200" dirty="0" err="1" smtClean="0">
                <a:solidFill>
                  <a:srgbClr val="000000"/>
                </a:solidFill>
                <a:latin typeface="Arial" charset="0"/>
              </a:rPr>
              <a:t>h_C</a:t>
            </a:r>
            <a:r>
              <a:rPr lang="en-US" sz="22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charset="0"/>
              </a:rPr>
              <a:t>int</a:t>
            </a:r>
            <a:r>
              <a:rPr lang="en-US" sz="2200" dirty="0">
                <a:solidFill>
                  <a:srgbClr val="000000"/>
                </a:solidFill>
                <a:latin typeface="Arial" charset="0"/>
              </a:rPr>
              <a:t> n)</a:t>
            </a:r>
            <a:r>
              <a:rPr lang="ar-SA" sz="2200" dirty="0">
                <a:solidFill>
                  <a:srgbClr val="000000"/>
                </a:solidFill>
                <a:latin typeface="Arial" charset="0"/>
              </a:rPr>
              <a:t>‏</a:t>
            </a:r>
            <a:endParaRPr lang="en-US" sz="2200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{</a:t>
            </a:r>
          </a:p>
          <a:p>
            <a:pP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size = n* 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sizeof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(float); </a:t>
            </a:r>
          </a:p>
          <a:p>
            <a:pPr>
              <a:buFont typeface="Palatino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</a:rPr>
              <a:t>   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float* </a:t>
            </a:r>
            <a:r>
              <a:rPr lang="en-US" sz="2000" dirty="0" err="1" smtClean="0">
                <a:solidFill>
                  <a:srgbClr val="000000"/>
                </a:solidFill>
                <a:latin typeface="+mn-lt"/>
              </a:rPr>
              <a:t>d_A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latin typeface="+mn-lt"/>
              </a:rPr>
              <a:t>d_B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latin typeface="+mn-lt"/>
              </a:rPr>
              <a:t>d_C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;</a:t>
            </a:r>
            <a:endParaRPr lang="en-US" sz="2000" dirty="0">
              <a:solidFill>
                <a:srgbClr val="000000"/>
              </a:solidFill>
              <a:latin typeface="+mn-lt"/>
            </a:endParaRPr>
          </a:p>
          <a:p>
            <a:pP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  …</a:t>
            </a:r>
          </a:p>
          <a:p>
            <a:pP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1. // Allocate device memory for A, B, and C</a:t>
            </a:r>
          </a:p>
          <a:p>
            <a:pP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   // copy A and B to device memory </a:t>
            </a:r>
          </a:p>
          <a:p>
            <a:pP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  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2. // Kernel launch code – to have the device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   // to perform the actual vector addition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3. // copy C from the device memory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   // Free device vectors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}</a:t>
            </a:r>
          </a:p>
          <a:p>
            <a:pPr>
              <a:buFont typeface="Palatino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10200" y="2514600"/>
            <a:ext cx="9144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CPU</a:t>
            </a:r>
          </a:p>
        </p:txBody>
      </p:sp>
      <p:sp>
        <p:nvSpPr>
          <p:cNvPr id="4" name="Rectangle 3"/>
          <p:cNvSpPr/>
          <p:nvPr/>
        </p:nvSpPr>
        <p:spPr>
          <a:xfrm>
            <a:off x="5105400" y="1905000"/>
            <a:ext cx="16764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5181600" y="1981200"/>
            <a:ext cx="15573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Host Memory</a:t>
            </a:r>
          </a:p>
        </p:txBody>
      </p:sp>
      <p:sp>
        <p:nvSpPr>
          <p:cNvPr id="6" name="Rectangle 5"/>
          <p:cNvSpPr/>
          <p:nvPr/>
        </p:nvSpPr>
        <p:spPr>
          <a:xfrm>
            <a:off x="7391400" y="2514600"/>
            <a:ext cx="10668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GPU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Part 2</a:t>
            </a:r>
          </a:p>
        </p:txBody>
      </p:sp>
      <p:sp>
        <p:nvSpPr>
          <p:cNvPr id="7" name="Rectangle 6"/>
          <p:cNvSpPr/>
          <p:nvPr/>
        </p:nvSpPr>
        <p:spPr>
          <a:xfrm>
            <a:off x="7086600" y="1905000"/>
            <a:ext cx="16764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7010400" y="1981200"/>
            <a:ext cx="178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Device Memory</a:t>
            </a:r>
          </a:p>
        </p:txBody>
      </p:sp>
      <p:sp>
        <p:nvSpPr>
          <p:cNvPr id="9" name="Curved Down Arrow 8"/>
          <p:cNvSpPr/>
          <p:nvPr/>
        </p:nvSpPr>
        <p:spPr>
          <a:xfrm>
            <a:off x="6324600" y="1447800"/>
            <a:ext cx="12954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7418" name="TextBox 9"/>
          <p:cNvSpPr txBox="1">
            <a:spLocks noChangeArrowheads="1"/>
          </p:cNvSpPr>
          <p:nvPr/>
        </p:nvSpPr>
        <p:spPr bwMode="auto">
          <a:xfrm>
            <a:off x="6629400" y="990600"/>
            <a:ext cx="911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Part 1</a:t>
            </a:r>
          </a:p>
        </p:txBody>
      </p:sp>
      <p:sp>
        <p:nvSpPr>
          <p:cNvPr id="11" name="Curved Up Arrow 10"/>
          <p:cNvSpPr/>
          <p:nvPr/>
        </p:nvSpPr>
        <p:spPr>
          <a:xfrm flipH="1">
            <a:off x="6324600" y="3352800"/>
            <a:ext cx="1295400" cy="381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7420" name="TextBox 11"/>
          <p:cNvSpPr txBox="1">
            <a:spLocks noChangeArrowheads="1"/>
          </p:cNvSpPr>
          <p:nvPr/>
        </p:nvSpPr>
        <p:spPr bwMode="auto">
          <a:xfrm>
            <a:off x="6629400" y="3886200"/>
            <a:ext cx="911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Part 3</a:t>
            </a:r>
          </a:p>
        </p:txBody>
      </p:sp>
      <p:sp>
        <p:nvSpPr>
          <p:cNvPr id="17421" name="Title 12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1141413"/>
          </a:xfrm>
        </p:spPr>
        <p:txBody>
          <a:bodyPr/>
          <a:lstStyle/>
          <a:p>
            <a:pPr eaLnBrk="1" hangingPunct="1"/>
            <a:r>
              <a:rPr lang="en-US" dirty="0" smtClean="0"/>
              <a:t>Heterogeneous Computing </a:t>
            </a:r>
            <a:r>
              <a:rPr lang="en-US" dirty="0" err="1" smtClean="0"/>
              <a:t>vecAdd</a:t>
            </a:r>
            <a:r>
              <a:rPr lang="en-US" dirty="0" smtClean="0"/>
              <a:t> CUDA Host Code</a:t>
            </a:r>
          </a:p>
        </p:txBody>
      </p:sp>
      <p:sp>
        <p:nvSpPr>
          <p:cNvPr id="17422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909A3C-B771-4A9B-A5A5-307DC3287AB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17423" name="Footer Placeholder 1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Hwu, 2007-2012  ECE408/CS483, University of Illinois, Urbana-Champaign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Partial Overview of CUDA Memories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76400"/>
            <a:ext cx="5334000" cy="38100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sz="2000" dirty="0" smtClean="0"/>
              <a:t>Device code can:</a:t>
            </a:r>
          </a:p>
          <a:p>
            <a:pPr marL="974725" lvl="1" indent="-403225" eaLnBrk="1" hangingPunct="1">
              <a:defRPr/>
            </a:pPr>
            <a:r>
              <a:rPr lang="en-US" sz="2000" dirty="0" smtClean="0"/>
              <a:t>R/W per-thread </a:t>
            </a:r>
            <a:r>
              <a:rPr lang="en-US" sz="2000" dirty="0" smtClean="0">
                <a:solidFill>
                  <a:schemeClr val="accent2"/>
                </a:solidFill>
              </a:rPr>
              <a:t>registers</a:t>
            </a:r>
          </a:p>
          <a:p>
            <a:pPr marL="974725" lvl="1" indent="-403225" eaLnBrk="1" hangingPunct="1">
              <a:defRPr/>
            </a:pPr>
            <a:r>
              <a:rPr lang="en-US" sz="2000" dirty="0" smtClean="0"/>
              <a:t>R/W all-shared </a:t>
            </a:r>
            <a:r>
              <a:rPr lang="en-US" sz="2000" dirty="0" smtClean="0">
                <a:solidFill>
                  <a:schemeClr val="accent2"/>
                </a:solidFill>
              </a:rPr>
              <a:t>global memory</a:t>
            </a:r>
          </a:p>
          <a:p>
            <a:pPr marL="857250" lvl="1" indent="-457200" eaLnBrk="1" hangingPunct="1">
              <a:defRPr/>
            </a:pPr>
            <a:endParaRPr lang="en-US" sz="1600" dirty="0" smtClean="0"/>
          </a:p>
          <a:p>
            <a:pPr marL="457200" indent="-457200" eaLnBrk="1" hangingPunct="1">
              <a:defRPr/>
            </a:pPr>
            <a:r>
              <a:rPr lang="en-US" sz="2000" dirty="0" smtClean="0"/>
              <a:t>Host code can</a:t>
            </a:r>
          </a:p>
          <a:p>
            <a:pPr marL="974725" lvl="1" indent="-403225" eaLnBrk="1" hangingPunct="1">
              <a:defRPr/>
            </a:pPr>
            <a:r>
              <a:rPr lang="en-US" sz="2000" dirty="0" smtClean="0"/>
              <a:t>Transfer data to/from per grid</a:t>
            </a:r>
            <a:r>
              <a:rPr lang="en-US" sz="2000" dirty="0" smtClean="0">
                <a:solidFill>
                  <a:schemeClr val="accent2"/>
                </a:solidFill>
              </a:rPr>
              <a:t> global memory </a:t>
            </a:r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5181600" y="2209800"/>
            <a:ext cx="3775075" cy="4110038"/>
          </a:xfrm>
          <a:prstGeom prst="rect">
            <a:avLst/>
          </a:prstGeom>
          <a:solidFill>
            <a:srgbClr val="99CCFF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3300"/>
                </a:solidFill>
              </a:rPr>
              <a:t>(Device) Grid</a:t>
            </a:r>
          </a:p>
        </p:txBody>
      </p:sp>
      <p:sp>
        <p:nvSpPr>
          <p:cNvPr id="18437" name="Text Box 9"/>
          <p:cNvSpPr txBox="1">
            <a:spLocks noChangeArrowheads="1"/>
          </p:cNvSpPr>
          <p:nvPr/>
        </p:nvSpPr>
        <p:spPr bwMode="auto">
          <a:xfrm>
            <a:off x="5334000" y="5176838"/>
            <a:ext cx="3505200" cy="425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000" b="1">
                <a:solidFill>
                  <a:srgbClr val="003300"/>
                </a:solidFill>
              </a:rPr>
              <a:t>Global</a:t>
            </a:r>
          </a:p>
          <a:p>
            <a:pPr eaLnBrk="1" hangingPunct="1"/>
            <a:r>
              <a:rPr lang="en-US" sz="1000" b="1">
                <a:solidFill>
                  <a:srgbClr val="003300"/>
                </a:solidFill>
              </a:rPr>
              <a:t>Memory</a:t>
            </a:r>
            <a:endParaRPr lang="en-US" sz="1000">
              <a:solidFill>
                <a:srgbClr val="003300"/>
              </a:solidFill>
            </a:endParaRPr>
          </a:p>
        </p:txBody>
      </p:sp>
      <p:sp>
        <p:nvSpPr>
          <p:cNvPr id="18438" name="Text Box 10"/>
          <p:cNvSpPr txBox="1">
            <a:spLocks noChangeArrowheads="1"/>
          </p:cNvSpPr>
          <p:nvPr/>
        </p:nvSpPr>
        <p:spPr bwMode="auto">
          <a:xfrm>
            <a:off x="5222875" y="2667000"/>
            <a:ext cx="1812925" cy="2244725"/>
          </a:xfrm>
          <a:prstGeom prst="rect">
            <a:avLst/>
          </a:prstGeom>
          <a:solidFill>
            <a:srgbClr val="FFCC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3300"/>
                </a:solidFill>
              </a:rPr>
              <a:t>Block (0, 0)</a:t>
            </a:r>
          </a:p>
        </p:txBody>
      </p:sp>
      <p:sp>
        <p:nvSpPr>
          <p:cNvPr id="18439" name="Text Box 13"/>
          <p:cNvSpPr txBox="1">
            <a:spLocks noChangeArrowheads="1"/>
          </p:cNvSpPr>
          <p:nvPr/>
        </p:nvSpPr>
        <p:spPr bwMode="auto">
          <a:xfrm>
            <a:off x="5338763" y="4241800"/>
            <a:ext cx="820737" cy="487363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146304" rIns="0" bIns="0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</a:rPr>
              <a:t>Thread (0, 0)</a:t>
            </a:r>
            <a:endParaRPr lang="en-US" sz="1000">
              <a:solidFill>
                <a:srgbClr val="003300"/>
              </a:solidFill>
            </a:endParaRPr>
          </a:p>
        </p:txBody>
      </p:sp>
      <p:sp>
        <p:nvSpPr>
          <p:cNvPr id="18440" name="Text Box 14"/>
          <p:cNvSpPr txBox="1">
            <a:spLocks noChangeArrowheads="1"/>
          </p:cNvSpPr>
          <p:nvPr/>
        </p:nvSpPr>
        <p:spPr bwMode="auto">
          <a:xfrm>
            <a:off x="5338763" y="3716338"/>
            <a:ext cx="622300" cy="298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</a:rPr>
              <a:t>Registers</a:t>
            </a:r>
            <a:endParaRPr lang="en-US" sz="1000">
              <a:solidFill>
                <a:srgbClr val="003300"/>
              </a:solidFill>
            </a:endParaRPr>
          </a:p>
        </p:txBody>
      </p:sp>
      <p:sp>
        <p:nvSpPr>
          <p:cNvPr id="18441" name="Line 16"/>
          <p:cNvSpPr>
            <a:spLocks noChangeShapeType="1"/>
          </p:cNvSpPr>
          <p:nvPr/>
        </p:nvSpPr>
        <p:spPr bwMode="auto">
          <a:xfrm flipV="1">
            <a:off x="5649913" y="4010025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8"/>
          <p:cNvSpPr>
            <a:spLocks noChangeShapeType="1"/>
          </p:cNvSpPr>
          <p:nvPr/>
        </p:nvSpPr>
        <p:spPr bwMode="auto">
          <a:xfrm>
            <a:off x="5638800" y="4719638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Text Box 22"/>
          <p:cNvSpPr txBox="1">
            <a:spLocks noChangeArrowheads="1"/>
          </p:cNvSpPr>
          <p:nvPr/>
        </p:nvSpPr>
        <p:spPr bwMode="auto">
          <a:xfrm>
            <a:off x="6210300" y="4241800"/>
            <a:ext cx="820738" cy="487363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146304" rIns="0" bIns="0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</a:rPr>
              <a:t>Thread (1, 0)</a:t>
            </a:r>
            <a:endParaRPr lang="en-US" sz="1000">
              <a:solidFill>
                <a:srgbClr val="003300"/>
              </a:solidFill>
            </a:endParaRPr>
          </a:p>
        </p:txBody>
      </p:sp>
      <p:sp>
        <p:nvSpPr>
          <p:cNvPr id="18444" name="Text Box 23"/>
          <p:cNvSpPr txBox="1">
            <a:spLocks noChangeArrowheads="1"/>
          </p:cNvSpPr>
          <p:nvPr/>
        </p:nvSpPr>
        <p:spPr bwMode="auto">
          <a:xfrm>
            <a:off x="6210300" y="3716338"/>
            <a:ext cx="620713" cy="298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</a:rPr>
              <a:t>Registers</a:t>
            </a:r>
            <a:endParaRPr lang="en-US" sz="1000">
              <a:solidFill>
                <a:srgbClr val="003300"/>
              </a:solidFill>
            </a:endParaRPr>
          </a:p>
        </p:txBody>
      </p:sp>
      <p:sp>
        <p:nvSpPr>
          <p:cNvPr id="18445" name="Line 25"/>
          <p:cNvSpPr>
            <a:spLocks noChangeShapeType="1"/>
          </p:cNvSpPr>
          <p:nvPr/>
        </p:nvSpPr>
        <p:spPr bwMode="auto">
          <a:xfrm flipV="1">
            <a:off x="6521450" y="4010025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7"/>
          <p:cNvSpPr>
            <a:spLocks noChangeShapeType="1"/>
          </p:cNvSpPr>
          <p:nvPr/>
        </p:nvSpPr>
        <p:spPr bwMode="auto">
          <a:xfrm>
            <a:off x="6553200" y="4719638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Text Box 30"/>
          <p:cNvSpPr txBox="1">
            <a:spLocks noChangeArrowheads="1"/>
          </p:cNvSpPr>
          <p:nvPr/>
        </p:nvSpPr>
        <p:spPr bwMode="auto">
          <a:xfrm>
            <a:off x="7162800" y="2703513"/>
            <a:ext cx="1744663" cy="2244725"/>
          </a:xfrm>
          <a:prstGeom prst="rect">
            <a:avLst/>
          </a:prstGeom>
          <a:solidFill>
            <a:srgbClr val="FFCC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3300"/>
                </a:solidFill>
              </a:rPr>
              <a:t>Block (1, 0)</a:t>
            </a:r>
            <a:endParaRPr lang="en-US">
              <a:solidFill>
                <a:srgbClr val="003300"/>
              </a:solidFill>
            </a:endParaRPr>
          </a:p>
        </p:txBody>
      </p:sp>
      <p:sp>
        <p:nvSpPr>
          <p:cNvPr id="18448" name="Text Box 33"/>
          <p:cNvSpPr txBox="1">
            <a:spLocks noChangeArrowheads="1"/>
          </p:cNvSpPr>
          <p:nvPr/>
        </p:nvSpPr>
        <p:spPr bwMode="auto">
          <a:xfrm>
            <a:off x="7175500" y="4241800"/>
            <a:ext cx="820738" cy="487363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146304" rIns="0" bIns="0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</a:rPr>
              <a:t>Thread (0, 0)</a:t>
            </a:r>
            <a:endParaRPr lang="en-US" sz="1000">
              <a:solidFill>
                <a:srgbClr val="003300"/>
              </a:solidFill>
            </a:endParaRPr>
          </a:p>
        </p:txBody>
      </p:sp>
      <p:sp>
        <p:nvSpPr>
          <p:cNvPr id="18449" name="Text Box 34"/>
          <p:cNvSpPr txBox="1">
            <a:spLocks noChangeArrowheads="1"/>
          </p:cNvSpPr>
          <p:nvPr/>
        </p:nvSpPr>
        <p:spPr bwMode="auto">
          <a:xfrm>
            <a:off x="7175500" y="3716338"/>
            <a:ext cx="620713" cy="298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</a:rPr>
              <a:t>Registers</a:t>
            </a:r>
            <a:endParaRPr lang="en-US" sz="1000">
              <a:solidFill>
                <a:srgbClr val="003300"/>
              </a:solidFill>
            </a:endParaRPr>
          </a:p>
        </p:txBody>
      </p:sp>
      <p:sp>
        <p:nvSpPr>
          <p:cNvPr id="18450" name="Line 36"/>
          <p:cNvSpPr>
            <a:spLocks noChangeShapeType="1"/>
          </p:cNvSpPr>
          <p:nvPr/>
        </p:nvSpPr>
        <p:spPr bwMode="auto">
          <a:xfrm flipV="1">
            <a:off x="7486650" y="4010025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38"/>
          <p:cNvSpPr>
            <a:spLocks noChangeShapeType="1"/>
          </p:cNvSpPr>
          <p:nvPr/>
        </p:nvSpPr>
        <p:spPr bwMode="auto">
          <a:xfrm>
            <a:off x="7467600" y="4719638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Text Box 42"/>
          <p:cNvSpPr txBox="1">
            <a:spLocks noChangeArrowheads="1"/>
          </p:cNvSpPr>
          <p:nvPr/>
        </p:nvSpPr>
        <p:spPr bwMode="auto">
          <a:xfrm>
            <a:off x="8047038" y="4241800"/>
            <a:ext cx="820737" cy="487363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146304" rIns="0" bIns="0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</a:rPr>
              <a:t>Thread (1, 0)</a:t>
            </a:r>
            <a:endParaRPr lang="en-US" sz="1000">
              <a:solidFill>
                <a:srgbClr val="003300"/>
              </a:solidFill>
            </a:endParaRPr>
          </a:p>
        </p:txBody>
      </p:sp>
      <p:sp>
        <p:nvSpPr>
          <p:cNvPr id="18453" name="Text Box 43"/>
          <p:cNvSpPr txBox="1">
            <a:spLocks noChangeArrowheads="1"/>
          </p:cNvSpPr>
          <p:nvPr/>
        </p:nvSpPr>
        <p:spPr bwMode="auto">
          <a:xfrm>
            <a:off x="8047038" y="3716338"/>
            <a:ext cx="620712" cy="298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</a:rPr>
              <a:t>Registers</a:t>
            </a:r>
            <a:endParaRPr lang="en-US" sz="1000">
              <a:solidFill>
                <a:srgbClr val="003300"/>
              </a:solidFill>
            </a:endParaRPr>
          </a:p>
        </p:txBody>
      </p:sp>
      <p:sp>
        <p:nvSpPr>
          <p:cNvPr id="18454" name="Line 45"/>
          <p:cNvSpPr>
            <a:spLocks noChangeShapeType="1"/>
          </p:cNvSpPr>
          <p:nvPr/>
        </p:nvSpPr>
        <p:spPr bwMode="auto">
          <a:xfrm flipV="1">
            <a:off x="8356600" y="4010025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47"/>
          <p:cNvSpPr>
            <a:spLocks noChangeShapeType="1"/>
          </p:cNvSpPr>
          <p:nvPr/>
        </p:nvSpPr>
        <p:spPr bwMode="auto">
          <a:xfrm>
            <a:off x="8305800" y="4719638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Text Box 50"/>
          <p:cNvSpPr txBox="1">
            <a:spLocks noChangeArrowheads="1"/>
          </p:cNvSpPr>
          <p:nvPr/>
        </p:nvSpPr>
        <p:spPr bwMode="auto">
          <a:xfrm>
            <a:off x="4495800" y="5253038"/>
            <a:ext cx="533400" cy="1066800"/>
          </a:xfrm>
          <a:prstGeom prst="rect">
            <a:avLst/>
          </a:prstGeom>
          <a:solidFill>
            <a:srgbClr val="99CCFF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3300"/>
                </a:solidFill>
              </a:rPr>
              <a:t>Host</a:t>
            </a:r>
          </a:p>
        </p:txBody>
      </p:sp>
      <p:sp>
        <p:nvSpPr>
          <p:cNvPr id="18457" name="Line 51"/>
          <p:cNvSpPr>
            <a:spLocks noChangeShapeType="1"/>
          </p:cNvSpPr>
          <p:nvPr/>
        </p:nvSpPr>
        <p:spPr bwMode="auto">
          <a:xfrm flipV="1">
            <a:off x="5029200" y="5405438"/>
            <a:ext cx="3159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Slide Number Placeholder 3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C886E6-A9CB-438C-8A98-E539CC0B7D4E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18459" name="Footer Placeholder 39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Hwu, 2007-2012  ECE408/CS483, University of Illinois, Urbana-Champaign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09600" y="5867400"/>
            <a:ext cx="3657600" cy="457200"/>
          </a:xfrm>
          <a:prstGeom prst="rect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We will cover more later.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57"/>
          <p:cNvGrpSpPr>
            <a:grpSpLocks/>
          </p:cNvGrpSpPr>
          <p:nvPr/>
        </p:nvGrpSpPr>
        <p:grpSpPr bwMode="auto">
          <a:xfrm>
            <a:off x="4343400" y="2057400"/>
            <a:ext cx="4537075" cy="3963988"/>
            <a:chOff x="2880" y="1103"/>
            <a:chExt cx="2858" cy="2497"/>
          </a:xfrm>
        </p:grpSpPr>
        <p:sp>
          <p:nvSpPr>
            <p:cNvPr id="19464" name="Text Box 6"/>
            <p:cNvSpPr txBox="1">
              <a:spLocks noChangeArrowheads="1"/>
            </p:cNvSpPr>
            <p:nvPr/>
          </p:nvSpPr>
          <p:spPr bwMode="auto">
            <a:xfrm>
              <a:off x="3403" y="1103"/>
              <a:ext cx="2335" cy="2497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</a:rPr>
                <a:t>Grid</a:t>
              </a:r>
            </a:p>
          </p:txBody>
        </p:sp>
        <p:sp>
          <p:nvSpPr>
            <p:cNvPr id="19465" name="Text Box 9"/>
            <p:cNvSpPr txBox="1">
              <a:spLocks noChangeArrowheads="1"/>
            </p:cNvSpPr>
            <p:nvPr/>
          </p:nvSpPr>
          <p:spPr bwMode="auto">
            <a:xfrm>
              <a:off x="3441" y="2847"/>
              <a:ext cx="2271" cy="26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</a:rPr>
                <a:t>Global Memory</a:t>
              </a:r>
              <a:endParaRPr lang="en-US" sz="1200">
                <a:solidFill>
                  <a:srgbClr val="003300"/>
                </a:solidFill>
              </a:endParaRPr>
            </a:p>
          </p:txBody>
        </p:sp>
        <p:sp>
          <p:nvSpPr>
            <p:cNvPr id="19466" name="Text Box 12"/>
            <p:cNvSpPr txBox="1">
              <a:spLocks noChangeArrowheads="1"/>
            </p:cNvSpPr>
            <p:nvPr/>
          </p:nvSpPr>
          <p:spPr bwMode="auto">
            <a:xfrm>
              <a:off x="3434" y="1414"/>
              <a:ext cx="1116" cy="136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</a:rPr>
                <a:t>Block (0, 0)</a:t>
              </a:r>
            </a:p>
          </p:txBody>
        </p:sp>
        <p:sp>
          <p:nvSpPr>
            <p:cNvPr id="19467" name="Text Box 16"/>
            <p:cNvSpPr txBox="1">
              <a:spLocks noChangeArrowheads="1"/>
            </p:cNvSpPr>
            <p:nvPr/>
          </p:nvSpPr>
          <p:spPr bwMode="auto">
            <a:xfrm>
              <a:off x="3459" y="2383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</a:rPr>
                <a:t>Thread (0, 0)</a:t>
              </a:r>
              <a:endParaRPr lang="en-US" sz="1000">
                <a:solidFill>
                  <a:srgbClr val="003300"/>
                </a:solidFill>
              </a:endParaRPr>
            </a:p>
          </p:txBody>
        </p:sp>
        <p:sp>
          <p:nvSpPr>
            <p:cNvPr id="19468" name="Text Box 17"/>
            <p:cNvSpPr txBox="1">
              <a:spLocks noChangeArrowheads="1"/>
            </p:cNvSpPr>
            <p:nvPr/>
          </p:nvSpPr>
          <p:spPr bwMode="auto">
            <a:xfrm>
              <a:off x="3459" y="2052"/>
              <a:ext cx="392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</a:rPr>
                <a:t>Registers</a:t>
              </a:r>
              <a:endParaRPr lang="en-US" sz="1000">
                <a:solidFill>
                  <a:srgbClr val="003300"/>
                </a:solidFill>
              </a:endParaRPr>
            </a:p>
          </p:txBody>
        </p:sp>
        <p:sp>
          <p:nvSpPr>
            <p:cNvPr id="19469" name="Line 19"/>
            <p:cNvSpPr>
              <a:spLocks noChangeShapeType="1"/>
            </p:cNvSpPr>
            <p:nvPr/>
          </p:nvSpPr>
          <p:spPr bwMode="auto">
            <a:xfrm flipV="1">
              <a:off x="3655" y="2237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Line 21"/>
            <p:cNvSpPr>
              <a:spLocks noChangeShapeType="1"/>
            </p:cNvSpPr>
            <p:nvPr/>
          </p:nvSpPr>
          <p:spPr bwMode="auto">
            <a:xfrm>
              <a:off x="3836" y="2693"/>
              <a:ext cx="0" cy="1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Text Box 26"/>
            <p:cNvSpPr txBox="1">
              <a:spLocks noChangeArrowheads="1"/>
            </p:cNvSpPr>
            <p:nvPr/>
          </p:nvSpPr>
          <p:spPr bwMode="auto">
            <a:xfrm>
              <a:off x="4008" y="2383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</a:rPr>
                <a:t>Thread (1, 0)</a:t>
              </a:r>
              <a:endParaRPr lang="en-US" sz="1000">
                <a:solidFill>
                  <a:srgbClr val="003300"/>
                </a:solidFill>
              </a:endParaRPr>
            </a:p>
          </p:txBody>
        </p:sp>
        <p:sp>
          <p:nvSpPr>
            <p:cNvPr id="19472" name="Text Box 27"/>
            <p:cNvSpPr txBox="1">
              <a:spLocks noChangeArrowheads="1"/>
            </p:cNvSpPr>
            <p:nvPr/>
          </p:nvSpPr>
          <p:spPr bwMode="auto">
            <a:xfrm>
              <a:off x="4008" y="2052"/>
              <a:ext cx="391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</a:rPr>
                <a:t>Registers</a:t>
              </a:r>
              <a:endParaRPr lang="en-US" sz="1000">
                <a:solidFill>
                  <a:srgbClr val="003300"/>
                </a:solidFill>
              </a:endParaRPr>
            </a:p>
          </p:txBody>
        </p:sp>
        <p:sp>
          <p:nvSpPr>
            <p:cNvPr id="19473" name="Line 29"/>
            <p:cNvSpPr>
              <a:spLocks noChangeShapeType="1"/>
            </p:cNvSpPr>
            <p:nvPr/>
          </p:nvSpPr>
          <p:spPr bwMode="auto">
            <a:xfrm flipV="1">
              <a:off x="4204" y="2237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Line 31"/>
            <p:cNvSpPr>
              <a:spLocks noChangeShapeType="1"/>
            </p:cNvSpPr>
            <p:nvPr/>
          </p:nvSpPr>
          <p:spPr bwMode="auto">
            <a:xfrm>
              <a:off x="4385" y="2693"/>
              <a:ext cx="0" cy="1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Text Box 35"/>
            <p:cNvSpPr txBox="1">
              <a:spLocks noChangeArrowheads="1"/>
            </p:cNvSpPr>
            <p:nvPr/>
          </p:nvSpPr>
          <p:spPr bwMode="auto">
            <a:xfrm>
              <a:off x="4591" y="1414"/>
              <a:ext cx="1116" cy="136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</a:rPr>
                <a:t>Block (1, 0)</a:t>
              </a:r>
              <a:endParaRPr lang="en-US">
                <a:solidFill>
                  <a:srgbClr val="003300"/>
                </a:solidFill>
              </a:endParaRPr>
            </a:p>
          </p:txBody>
        </p:sp>
        <p:sp>
          <p:nvSpPr>
            <p:cNvPr id="19476" name="Text Box 39"/>
            <p:cNvSpPr txBox="1">
              <a:spLocks noChangeArrowheads="1"/>
            </p:cNvSpPr>
            <p:nvPr/>
          </p:nvSpPr>
          <p:spPr bwMode="auto">
            <a:xfrm>
              <a:off x="4616" y="2383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</a:rPr>
                <a:t>Thread (0, 0)</a:t>
              </a:r>
              <a:endParaRPr lang="en-US" sz="1000">
                <a:solidFill>
                  <a:srgbClr val="003300"/>
                </a:solidFill>
              </a:endParaRPr>
            </a:p>
          </p:txBody>
        </p:sp>
        <p:sp>
          <p:nvSpPr>
            <p:cNvPr id="19477" name="Text Box 40"/>
            <p:cNvSpPr txBox="1">
              <a:spLocks noChangeArrowheads="1"/>
            </p:cNvSpPr>
            <p:nvPr/>
          </p:nvSpPr>
          <p:spPr bwMode="auto">
            <a:xfrm>
              <a:off x="4616" y="2052"/>
              <a:ext cx="391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</a:rPr>
                <a:t>Registers</a:t>
              </a:r>
              <a:endParaRPr lang="en-US" sz="1000">
                <a:solidFill>
                  <a:srgbClr val="003300"/>
                </a:solidFill>
              </a:endParaRPr>
            </a:p>
          </p:txBody>
        </p:sp>
        <p:sp>
          <p:nvSpPr>
            <p:cNvPr id="19478" name="Line 42"/>
            <p:cNvSpPr>
              <a:spLocks noChangeShapeType="1"/>
            </p:cNvSpPr>
            <p:nvPr/>
          </p:nvSpPr>
          <p:spPr bwMode="auto">
            <a:xfrm flipV="1">
              <a:off x="4812" y="2237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9" name="Line 44"/>
            <p:cNvSpPr>
              <a:spLocks noChangeShapeType="1"/>
            </p:cNvSpPr>
            <p:nvPr/>
          </p:nvSpPr>
          <p:spPr bwMode="auto">
            <a:xfrm>
              <a:off x="4993" y="2693"/>
              <a:ext cx="0" cy="1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0" name="Text Box 49"/>
            <p:cNvSpPr txBox="1">
              <a:spLocks noChangeArrowheads="1"/>
            </p:cNvSpPr>
            <p:nvPr/>
          </p:nvSpPr>
          <p:spPr bwMode="auto">
            <a:xfrm>
              <a:off x="5165" y="2383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</a:rPr>
                <a:t>Thread (1, 0)</a:t>
              </a:r>
              <a:endParaRPr lang="en-US" sz="1000">
                <a:solidFill>
                  <a:srgbClr val="003300"/>
                </a:solidFill>
              </a:endParaRPr>
            </a:p>
          </p:txBody>
        </p:sp>
        <p:sp>
          <p:nvSpPr>
            <p:cNvPr id="19481" name="Text Box 50"/>
            <p:cNvSpPr txBox="1">
              <a:spLocks noChangeArrowheads="1"/>
            </p:cNvSpPr>
            <p:nvPr/>
          </p:nvSpPr>
          <p:spPr bwMode="auto">
            <a:xfrm>
              <a:off x="5165" y="2052"/>
              <a:ext cx="391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</a:rPr>
                <a:t>Registers</a:t>
              </a:r>
              <a:endParaRPr lang="en-US" sz="1000">
                <a:solidFill>
                  <a:srgbClr val="003300"/>
                </a:solidFill>
              </a:endParaRPr>
            </a:p>
          </p:txBody>
        </p:sp>
        <p:sp>
          <p:nvSpPr>
            <p:cNvPr id="19482" name="Line 52"/>
            <p:cNvSpPr>
              <a:spLocks noChangeShapeType="1"/>
            </p:cNvSpPr>
            <p:nvPr/>
          </p:nvSpPr>
          <p:spPr bwMode="auto">
            <a:xfrm flipV="1">
              <a:off x="5360" y="2237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3" name="Line 54"/>
            <p:cNvSpPr>
              <a:spLocks noChangeShapeType="1"/>
            </p:cNvSpPr>
            <p:nvPr/>
          </p:nvSpPr>
          <p:spPr bwMode="auto">
            <a:xfrm>
              <a:off x="5542" y="2693"/>
              <a:ext cx="0" cy="1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4" name="Text Box 58"/>
            <p:cNvSpPr txBox="1">
              <a:spLocks noChangeArrowheads="1"/>
            </p:cNvSpPr>
            <p:nvPr/>
          </p:nvSpPr>
          <p:spPr bwMode="auto">
            <a:xfrm>
              <a:off x="2880" y="2844"/>
              <a:ext cx="355" cy="51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</a:rPr>
                <a:t>Host</a:t>
              </a:r>
            </a:p>
          </p:txBody>
        </p:sp>
        <p:sp>
          <p:nvSpPr>
            <p:cNvPr id="19485" name="Line 60"/>
            <p:cNvSpPr>
              <a:spLocks noChangeShapeType="1"/>
            </p:cNvSpPr>
            <p:nvPr/>
          </p:nvSpPr>
          <p:spPr bwMode="auto">
            <a:xfrm flipV="1">
              <a:off x="3235" y="2978"/>
              <a:ext cx="19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6" name="Line 60"/>
            <p:cNvSpPr>
              <a:spLocks noChangeShapeType="1"/>
            </p:cNvSpPr>
            <p:nvPr/>
          </p:nvSpPr>
          <p:spPr bwMode="auto">
            <a:xfrm flipV="1">
              <a:off x="3235" y="3264"/>
              <a:ext cx="19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59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CUDA Device Memory Management API functions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981200"/>
            <a:ext cx="43434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err="1" smtClean="0"/>
              <a:t>cudaMalloc</a:t>
            </a:r>
            <a:r>
              <a:rPr lang="en-US" sz="2400" dirty="0" smtClean="0"/>
              <a:t>()</a:t>
            </a:r>
          </a:p>
          <a:p>
            <a:pPr lvl="1" eaLnBrk="1" hangingPunct="1">
              <a:defRPr/>
            </a:pPr>
            <a:r>
              <a:rPr lang="en-US" sz="2000" dirty="0" smtClean="0"/>
              <a:t>Allocates object in the device </a:t>
            </a:r>
            <a:r>
              <a:rPr lang="en-US" sz="20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global memory</a:t>
            </a:r>
          </a:p>
          <a:p>
            <a:pPr lvl="1" eaLnBrk="1" hangingPunct="1">
              <a:defRPr/>
            </a:pPr>
            <a:r>
              <a:rPr lang="en-US" sz="2000" dirty="0" smtClean="0"/>
              <a:t>Two parameters</a:t>
            </a:r>
          </a:p>
          <a:p>
            <a:pPr lvl="2" eaLnBrk="1" hangingPunct="1">
              <a:defRPr/>
            </a:pPr>
            <a:r>
              <a:rPr lang="en-US" sz="1800" b="1" dirty="0" smtClean="0"/>
              <a:t>Address of a pointe</a:t>
            </a:r>
            <a:r>
              <a:rPr lang="en-US" sz="1800" dirty="0" smtClean="0"/>
              <a:t>r to the allocated object</a:t>
            </a:r>
          </a:p>
          <a:p>
            <a:pPr lvl="2" eaLnBrk="1" hangingPunct="1">
              <a:defRPr/>
            </a:pPr>
            <a:r>
              <a:rPr lang="en-US" sz="1800" b="1" dirty="0" smtClean="0"/>
              <a:t>Size of</a:t>
            </a:r>
            <a:r>
              <a:rPr lang="en-US" sz="1800" dirty="0" smtClean="0"/>
              <a:t> </a:t>
            </a:r>
            <a:r>
              <a:rPr lang="en-US" sz="1800" dirty="0" err="1" smtClean="0"/>
              <a:t>of</a:t>
            </a:r>
            <a:r>
              <a:rPr lang="en-US" sz="1800" dirty="0" smtClean="0"/>
              <a:t> allocated object in terms of bytes</a:t>
            </a:r>
          </a:p>
          <a:p>
            <a:pPr eaLnBrk="1" hangingPunct="1">
              <a:defRPr/>
            </a:pPr>
            <a:r>
              <a:rPr lang="en-US" sz="2400" dirty="0" err="1" smtClean="0"/>
              <a:t>cudaFree</a:t>
            </a:r>
            <a:r>
              <a:rPr lang="en-US" sz="2400" dirty="0" smtClean="0"/>
              <a:t>()</a:t>
            </a:r>
          </a:p>
          <a:p>
            <a:pPr lvl="1" eaLnBrk="1" hangingPunct="1">
              <a:defRPr/>
            </a:pPr>
            <a:r>
              <a:rPr lang="en-US" sz="2000" dirty="0" smtClean="0"/>
              <a:t>Frees object from device global memory</a:t>
            </a:r>
          </a:p>
          <a:p>
            <a:pPr lvl="2" eaLnBrk="1" hangingPunct="1">
              <a:defRPr/>
            </a:pPr>
            <a:r>
              <a:rPr lang="en-US" sz="1800" b="1" dirty="0" smtClean="0"/>
              <a:t>Pointer </a:t>
            </a:r>
            <a:r>
              <a:rPr lang="en-US" sz="1800" dirty="0" smtClean="0"/>
              <a:t>to freed object</a:t>
            </a:r>
          </a:p>
        </p:txBody>
      </p:sp>
      <p:sp>
        <p:nvSpPr>
          <p:cNvPr id="19461" name="Line 54"/>
          <p:cNvSpPr>
            <a:spLocks noChangeShapeType="1"/>
          </p:cNvSpPr>
          <p:nvPr/>
        </p:nvSpPr>
        <p:spPr bwMode="auto">
          <a:xfrm>
            <a:off x="2895599" y="2971799"/>
            <a:ext cx="2989263" cy="2066925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Slide Number Placeholder 3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F1B4E7-5394-4DE3-988C-3848B1A353C7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19463" name="Footer Placeholder 3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Hwu, 2007-2012  ECE408/CS483, University of Illinois, Urbana-Champaign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58"/>
          <p:cNvSpPr>
            <a:spLocks noChangeAspect="1" noChangeArrowheads="1"/>
          </p:cNvSpPr>
          <p:nvPr/>
        </p:nvSpPr>
        <p:spPr bwMode="auto">
          <a:xfrm>
            <a:off x="5257800" y="152400"/>
            <a:ext cx="3716338" cy="504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3" name="Text Box 88"/>
          <p:cNvSpPr txBox="1">
            <a:spLocks noChangeArrowheads="1"/>
          </p:cNvSpPr>
          <p:nvPr/>
        </p:nvSpPr>
        <p:spPr bwMode="auto">
          <a:xfrm>
            <a:off x="4530725" y="5029200"/>
            <a:ext cx="533400" cy="1066800"/>
          </a:xfrm>
          <a:prstGeom prst="rect">
            <a:avLst/>
          </a:prstGeom>
          <a:solidFill>
            <a:srgbClr val="99CCFF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3300"/>
                </a:solidFill>
              </a:rPr>
              <a:t>Host</a:t>
            </a:r>
          </a:p>
        </p:txBody>
      </p:sp>
      <p:sp>
        <p:nvSpPr>
          <p:cNvPr id="20484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Host-Device Data Transfer API functions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828800"/>
            <a:ext cx="4800600" cy="4572000"/>
          </a:xfrm>
        </p:spPr>
        <p:txBody>
          <a:bodyPr/>
          <a:lstStyle/>
          <a:p>
            <a:pPr eaLnBrk="1" hangingPunct="1"/>
            <a:r>
              <a:rPr lang="en-US" sz="2400" smtClean="0">
                <a:ea typeface="Times New Roman" pitchFamily="18" charset="0"/>
                <a:cs typeface="Courier New" pitchFamily="49" charset="0"/>
              </a:rPr>
              <a:t>cudaMemcpy()</a:t>
            </a:r>
          </a:p>
          <a:p>
            <a:pPr lvl="1" eaLnBrk="1" hangingPunct="1"/>
            <a:r>
              <a:rPr lang="en-US" smtClean="0">
                <a:ea typeface="Times New Roman" pitchFamily="18" charset="0"/>
                <a:cs typeface="Courier New" pitchFamily="49" charset="0"/>
              </a:rPr>
              <a:t>memory data transfer</a:t>
            </a:r>
          </a:p>
          <a:p>
            <a:pPr lvl="1" eaLnBrk="1" hangingPunct="1"/>
            <a:r>
              <a:rPr lang="en-US" smtClean="0">
                <a:ea typeface="Times New Roman" pitchFamily="18" charset="0"/>
                <a:cs typeface="Courier New" pitchFamily="49" charset="0"/>
              </a:rPr>
              <a:t>Requires four parameters</a:t>
            </a:r>
          </a:p>
          <a:p>
            <a:pPr lvl="2" eaLnBrk="1" hangingPunct="1"/>
            <a:r>
              <a:rPr lang="en-US" smtClean="0">
                <a:ea typeface="Times New Roman" pitchFamily="18" charset="0"/>
                <a:cs typeface="Courier New" pitchFamily="49" charset="0"/>
              </a:rPr>
              <a:t>Pointer to destination </a:t>
            </a:r>
          </a:p>
          <a:p>
            <a:pPr lvl="2" eaLnBrk="1" hangingPunct="1"/>
            <a:r>
              <a:rPr lang="en-US" smtClean="0">
                <a:ea typeface="Times New Roman" pitchFamily="18" charset="0"/>
                <a:cs typeface="Courier New" pitchFamily="49" charset="0"/>
              </a:rPr>
              <a:t>Pointer to source</a:t>
            </a:r>
          </a:p>
          <a:p>
            <a:pPr lvl="2" eaLnBrk="1" hangingPunct="1"/>
            <a:r>
              <a:rPr lang="en-US" smtClean="0">
                <a:ea typeface="Times New Roman" pitchFamily="18" charset="0"/>
                <a:cs typeface="Courier New" pitchFamily="49" charset="0"/>
              </a:rPr>
              <a:t>Number of bytes copied</a:t>
            </a:r>
          </a:p>
          <a:p>
            <a:pPr lvl="2" eaLnBrk="1" hangingPunct="1"/>
            <a:r>
              <a:rPr lang="en-US" smtClean="0">
                <a:ea typeface="Times New Roman" pitchFamily="18" charset="0"/>
                <a:cs typeface="Courier New" pitchFamily="49" charset="0"/>
              </a:rPr>
              <a:t>Type/Direction of transfer</a:t>
            </a:r>
          </a:p>
          <a:p>
            <a:pPr lvl="2" eaLnBrk="1" hangingPunct="1"/>
            <a:endParaRPr lang="en-US" sz="1800" smtClean="0">
              <a:ea typeface="Times New Roman" pitchFamily="18" charset="0"/>
              <a:cs typeface="Courier New" pitchFamily="49" charset="0"/>
            </a:endParaRPr>
          </a:p>
          <a:p>
            <a:pPr lvl="1" eaLnBrk="1" hangingPunct="1"/>
            <a:r>
              <a:rPr lang="en-US" smtClean="0">
                <a:ea typeface="Times New Roman" pitchFamily="18" charset="0"/>
                <a:cs typeface="Courier New" pitchFamily="49" charset="0"/>
              </a:rPr>
              <a:t>Transfer to device is asynchronous</a:t>
            </a:r>
          </a:p>
        </p:txBody>
      </p:sp>
      <p:sp>
        <p:nvSpPr>
          <p:cNvPr id="20486" name="Text Box 57"/>
          <p:cNvSpPr txBox="1">
            <a:spLocks noChangeArrowheads="1"/>
          </p:cNvSpPr>
          <p:nvPr/>
        </p:nvSpPr>
        <p:spPr bwMode="auto">
          <a:xfrm>
            <a:off x="5216525" y="1985963"/>
            <a:ext cx="3775075" cy="4110037"/>
          </a:xfrm>
          <a:prstGeom prst="rect">
            <a:avLst/>
          </a:prstGeom>
          <a:solidFill>
            <a:srgbClr val="99CCFF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3300"/>
                </a:solidFill>
              </a:rPr>
              <a:t>(Device) Grid</a:t>
            </a:r>
          </a:p>
        </p:txBody>
      </p:sp>
      <p:sp>
        <p:nvSpPr>
          <p:cNvPr id="20487" name="Text Box 60"/>
          <p:cNvSpPr txBox="1">
            <a:spLocks noChangeArrowheads="1"/>
          </p:cNvSpPr>
          <p:nvPr/>
        </p:nvSpPr>
        <p:spPr bwMode="auto">
          <a:xfrm>
            <a:off x="5368925" y="4953000"/>
            <a:ext cx="3505200" cy="425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000" b="1">
                <a:solidFill>
                  <a:srgbClr val="003300"/>
                </a:solidFill>
              </a:rPr>
              <a:t>Global</a:t>
            </a:r>
          </a:p>
          <a:p>
            <a:pPr eaLnBrk="1" hangingPunct="1"/>
            <a:r>
              <a:rPr lang="en-US" sz="1000" b="1">
                <a:solidFill>
                  <a:srgbClr val="003300"/>
                </a:solidFill>
              </a:rPr>
              <a:t>Memory</a:t>
            </a:r>
            <a:endParaRPr lang="en-US" sz="1000">
              <a:solidFill>
                <a:srgbClr val="003300"/>
              </a:solidFill>
            </a:endParaRPr>
          </a:p>
        </p:txBody>
      </p:sp>
      <p:sp>
        <p:nvSpPr>
          <p:cNvPr id="20488" name="Text Box 61"/>
          <p:cNvSpPr txBox="1">
            <a:spLocks noChangeArrowheads="1"/>
          </p:cNvSpPr>
          <p:nvPr/>
        </p:nvSpPr>
        <p:spPr bwMode="auto">
          <a:xfrm>
            <a:off x="5292725" y="2479675"/>
            <a:ext cx="1812925" cy="2244725"/>
          </a:xfrm>
          <a:prstGeom prst="rect">
            <a:avLst/>
          </a:prstGeom>
          <a:solidFill>
            <a:srgbClr val="FFCC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3300"/>
                </a:solidFill>
              </a:rPr>
              <a:t>Block (0, 0)</a:t>
            </a:r>
          </a:p>
        </p:txBody>
      </p:sp>
      <p:sp>
        <p:nvSpPr>
          <p:cNvPr id="20489" name="Text Box 63"/>
          <p:cNvSpPr txBox="1">
            <a:spLocks noChangeArrowheads="1"/>
          </p:cNvSpPr>
          <p:nvPr/>
        </p:nvSpPr>
        <p:spPr bwMode="auto">
          <a:xfrm>
            <a:off x="5373688" y="4017963"/>
            <a:ext cx="820737" cy="487362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146304" rIns="0" bIns="0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</a:rPr>
              <a:t>Thread (0, 0)</a:t>
            </a:r>
            <a:endParaRPr lang="en-US" sz="1000">
              <a:solidFill>
                <a:srgbClr val="003300"/>
              </a:solidFill>
            </a:endParaRPr>
          </a:p>
        </p:txBody>
      </p:sp>
      <p:sp>
        <p:nvSpPr>
          <p:cNvPr id="20490" name="Text Box 64"/>
          <p:cNvSpPr txBox="1">
            <a:spLocks noChangeArrowheads="1"/>
          </p:cNvSpPr>
          <p:nvPr/>
        </p:nvSpPr>
        <p:spPr bwMode="auto">
          <a:xfrm>
            <a:off x="5373688" y="3492500"/>
            <a:ext cx="622300" cy="298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</a:rPr>
              <a:t>Registers</a:t>
            </a:r>
            <a:endParaRPr lang="en-US" sz="1000">
              <a:solidFill>
                <a:srgbClr val="003300"/>
              </a:solidFill>
            </a:endParaRPr>
          </a:p>
        </p:txBody>
      </p:sp>
      <p:sp>
        <p:nvSpPr>
          <p:cNvPr id="20491" name="Line 66"/>
          <p:cNvSpPr>
            <a:spLocks noChangeShapeType="1"/>
          </p:cNvSpPr>
          <p:nvPr/>
        </p:nvSpPr>
        <p:spPr bwMode="auto">
          <a:xfrm flipV="1">
            <a:off x="5684838" y="378618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67"/>
          <p:cNvSpPr>
            <a:spLocks noChangeShapeType="1"/>
          </p:cNvSpPr>
          <p:nvPr/>
        </p:nvSpPr>
        <p:spPr bwMode="auto">
          <a:xfrm>
            <a:off x="5673725" y="4495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Text Box 69"/>
          <p:cNvSpPr txBox="1">
            <a:spLocks noChangeArrowheads="1"/>
          </p:cNvSpPr>
          <p:nvPr/>
        </p:nvSpPr>
        <p:spPr bwMode="auto">
          <a:xfrm>
            <a:off x="6245225" y="4017963"/>
            <a:ext cx="820738" cy="487362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146304" rIns="0" bIns="0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</a:rPr>
              <a:t>Thread (1, 0)</a:t>
            </a:r>
            <a:endParaRPr lang="en-US" sz="1000">
              <a:solidFill>
                <a:srgbClr val="003300"/>
              </a:solidFill>
            </a:endParaRPr>
          </a:p>
        </p:txBody>
      </p:sp>
      <p:sp>
        <p:nvSpPr>
          <p:cNvPr id="20494" name="Text Box 70"/>
          <p:cNvSpPr txBox="1">
            <a:spLocks noChangeArrowheads="1"/>
          </p:cNvSpPr>
          <p:nvPr/>
        </p:nvSpPr>
        <p:spPr bwMode="auto">
          <a:xfrm>
            <a:off x="6245225" y="3492500"/>
            <a:ext cx="620713" cy="298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</a:rPr>
              <a:t>Registers</a:t>
            </a:r>
            <a:endParaRPr lang="en-US" sz="1000">
              <a:solidFill>
                <a:srgbClr val="003300"/>
              </a:solidFill>
            </a:endParaRPr>
          </a:p>
        </p:txBody>
      </p:sp>
      <p:sp>
        <p:nvSpPr>
          <p:cNvPr id="20495" name="Line 71"/>
          <p:cNvSpPr>
            <a:spLocks noChangeShapeType="1"/>
          </p:cNvSpPr>
          <p:nvPr/>
        </p:nvSpPr>
        <p:spPr bwMode="auto">
          <a:xfrm flipV="1">
            <a:off x="6962775" y="3340100"/>
            <a:ext cx="3175" cy="668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72"/>
          <p:cNvSpPr>
            <a:spLocks noChangeShapeType="1"/>
          </p:cNvSpPr>
          <p:nvPr/>
        </p:nvSpPr>
        <p:spPr bwMode="auto">
          <a:xfrm flipV="1">
            <a:off x="6556375" y="378618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73"/>
          <p:cNvSpPr>
            <a:spLocks noChangeShapeType="1"/>
          </p:cNvSpPr>
          <p:nvPr/>
        </p:nvSpPr>
        <p:spPr bwMode="auto">
          <a:xfrm>
            <a:off x="6588125" y="4495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Text Box 74"/>
          <p:cNvSpPr txBox="1">
            <a:spLocks noChangeArrowheads="1"/>
          </p:cNvSpPr>
          <p:nvPr/>
        </p:nvSpPr>
        <p:spPr bwMode="auto">
          <a:xfrm>
            <a:off x="7197725" y="2479675"/>
            <a:ext cx="1744663" cy="2244725"/>
          </a:xfrm>
          <a:prstGeom prst="rect">
            <a:avLst/>
          </a:prstGeom>
          <a:solidFill>
            <a:srgbClr val="FFCC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3300"/>
                </a:solidFill>
              </a:rPr>
              <a:t>Block (1, 0)</a:t>
            </a:r>
            <a:endParaRPr lang="en-US">
              <a:solidFill>
                <a:srgbClr val="003300"/>
              </a:solidFill>
            </a:endParaRPr>
          </a:p>
        </p:txBody>
      </p:sp>
      <p:sp>
        <p:nvSpPr>
          <p:cNvPr id="20499" name="Text Box 76"/>
          <p:cNvSpPr txBox="1">
            <a:spLocks noChangeArrowheads="1"/>
          </p:cNvSpPr>
          <p:nvPr/>
        </p:nvSpPr>
        <p:spPr bwMode="auto">
          <a:xfrm>
            <a:off x="7210425" y="4017963"/>
            <a:ext cx="820738" cy="487362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146304" rIns="0" bIns="0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</a:rPr>
              <a:t>Thread (0, 0)</a:t>
            </a:r>
            <a:endParaRPr lang="en-US" sz="1000">
              <a:solidFill>
                <a:srgbClr val="003300"/>
              </a:solidFill>
            </a:endParaRPr>
          </a:p>
        </p:txBody>
      </p:sp>
      <p:sp>
        <p:nvSpPr>
          <p:cNvPr id="20500" name="Text Box 77"/>
          <p:cNvSpPr txBox="1">
            <a:spLocks noChangeArrowheads="1"/>
          </p:cNvSpPr>
          <p:nvPr/>
        </p:nvSpPr>
        <p:spPr bwMode="auto">
          <a:xfrm>
            <a:off x="7210425" y="3492500"/>
            <a:ext cx="620713" cy="298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</a:rPr>
              <a:t>Registers</a:t>
            </a:r>
            <a:endParaRPr lang="en-US" sz="1000">
              <a:solidFill>
                <a:srgbClr val="003300"/>
              </a:solidFill>
            </a:endParaRPr>
          </a:p>
        </p:txBody>
      </p:sp>
      <p:sp>
        <p:nvSpPr>
          <p:cNvPr id="20501" name="Line 79"/>
          <p:cNvSpPr>
            <a:spLocks noChangeShapeType="1"/>
          </p:cNvSpPr>
          <p:nvPr/>
        </p:nvSpPr>
        <p:spPr bwMode="auto">
          <a:xfrm flipV="1">
            <a:off x="7521575" y="378618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80"/>
          <p:cNvSpPr>
            <a:spLocks noChangeShapeType="1"/>
          </p:cNvSpPr>
          <p:nvPr/>
        </p:nvSpPr>
        <p:spPr bwMode="auto">
          <a:xfrm>
            <a:off x="7502525" y="4495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Text Box 82"/>
          <p:cNvSpPr txBox="1">
            <a:spLocks noChangeArrowheads="1"/>
          </p:cNvSpPr>
          <p:nvPr/>
        </p:nvSpPr>
        <p:spPr bwMode="auto">
          <a:xfrm>
            <a:off x="8081963" y="4017963"/>
            <a:ext cx="820737" cy="487362"/>
          </a:xfrm>
          <a:prstGeom prst="rect">
            <a:avLst/>
          </a:prstGeom>
          <a:solidFill>
            <a:srgbClr val="99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146304" rIns="0" bIns="0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</a:rPr>
              <a:t>Thread (1, 0)</a:t>
            </a:r>
            <a:endParaRPr lang="en-US" sz="1000">
              <a:solidFill>
                <a:srgbClr val="003300"/>
              </a:solidFill>
            </a:endParaRPr>
          </a:p>
        </p:txBody>
      </p:sp>
      <p:sp>
        <p:nvSpPr>
          <p:cNvPr id="20504" name="Text Box 83"/>
          <p:cNvSpPr txBox="1">
            <a:spLocks noChangeArrowheads="1"/>
          </p:cNvSpPr>
          <p:nvPr/>
        </p:nvSpPr>
        <p:spPr bwMode="auto">
          <a:xfrm>
            <a:off x="8081963" y="3492500"/>
            <a:ext cx="620712" cy="298450"/>
          </a:xfrm>
          <a:prstGeom prst="rect">
            <a:avLst/>
          </a:prstGeom>
          <a:solidFill>
            <a:srgbClr val="FF66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3300"/>
                </a:solidFill>
              </a:rPr>
              <a:t>Registers</a:t>
            </a:r>
            <a:endParaRPr lang="en-US" sz="1000">
              <a:solidFill>
                <a:srgbClr val="003300"/>
              </a:solidFill>
            </a:endParaRPr>
          </a:p>
        </p:txBody>
      </p:sp>
      <p:sp>
        <p:nvSpPr>
          <p:cNvPr id="20505" name="Line 85"/>
          <p:cNvSpPr>
            <a:spLocks noChangeShapeType="1"/>
          </p:cNvSpPr>
          <p:nvPr/>
        </p:nvSpPr>
        <p:spPr bwMode="auto">
          <a:xfrm flipV="1">
            <a:off x="8391525" y="378618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Line 86"/>
          <p:cNvSpPr>
            <a:spLocks noChangeShapeType="1"/>
          </p:cNvSpPr>
          <p:nvPr/>
        </p:nvSpPr>
        <p:spPr bwMode="auto">
          <a:xfrm>
            <a:off x="8340725" y="4495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89"/>
          <p:cNvSpPr>
            <a:spLocks noChangeShapeType="1"/>
          </p:cNvSpPr>
          <p:nvPr/>
        </p:nvSpPr>
        <p:spPr bwMode="auto">
          <a:xfrm flipV="1">
            <a:off x="5064125" y="5181600"/>
            <a:ext cx="3159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8" name="AutoShape 54"/>
          <p:cNvSpPr>
            <a:spLocks noChangeArrowheads="1"/>
          </p:cNvSpPr>
          <p:nvPr/>
        </p:nvSpPr>
        <p:spPr bwMode="auto">
          <a:xfrm>
            <a:off x="4724400" y="4572000"/>
            <a:ext cx="1219200" cy="1219200"/>
          </a:xfrm>
          <a:prstGeom prst="flowChartConnector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Slide Number Placeholder 3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5DD19B-F0AB-454A-832D-2A4BB93638B8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20510" name="Footer Placeholder 40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Hwu, 2007-2012  ECE408/CS483, University of Illinois, Urbana-Champaign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099E382-F645-4C69-9670-9F503F6C3633}"/>
</file>

<file path=customXml/itemProps2.xml><?xml version="1.0" encoding="utf-8"?>
<ds:datastoreItem xmlns:ds="http://schemas.openxmlformats.org/officeDocument/2006/customXml" ds:itemID="{E23B9B6F-4A9C-4CED-99A7-5E409EB98277}"/>
</file>

<file path=customXml/itemProps3.xml><?xml version="1.0" encoding="utf-8"?>
<ds:datastoreItem xmlns:ds="http://schemas.openxmlformats.org/officeDocument/2006/customXml" ds:itemID="{60E3FC70-2432-4C00-9AC0-CE45BB6F5F3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19887</TotalTime>
  <Words>1534</Words>
  <Application>Microsoft Office PowerPoint</Application>
  <PresentationFormat>On-screen Show (4:3)</PresentationFormat>
  <Paragraphs>294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ECE408 / CS483  Applied Parallel Programming   Lecture 3:  Introduction to CUDA C (Part 2)</vt:lpstr>
      <vt:lpstr>Update – TA Office Hours</vt:lpstr>
      <vt:lpstr>Tentative Plan for Labs</vt:lpstr>
      <vt:lpstr>Objective</vt:lpstr>
      <vt:lpstr>CUDA C /OpenCL – Execution Model</vt:lpstr>
      <vt:lpstr>Heterogeneous Computing vecAdd CUDA Host Code</vt:lpstr>
      <vt:lpstr>Partial Overview of CUDA Memories</vt:lpstr>
      <vt:lpstr>CUDA Device Memory Management API functions</vt:lpstr>
      <vt:lpstr>Host-Device Data Transfer API functions</vt:lpstr>
      <vt:lpstr>PowerPoint Presentation</vt:lpstr>
      <vt:lpstr>Example: Vector Addition Kernel</vt:lpstr>
      <vt:lpstr>Example: Vector Addition Kernel</vt:lpstr>
      <vt:lpstr>More on Kernel Launch</vt:lpstr>
      <vt:lpstr>Kernel execution in a nutshell</vt:lpstr>
      <vt:lpstr>More on CUDA Function Declarations</vt:lpstr>
      <vt:lpstr>Let’s Take a look at a real piece OF CUDA code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Hwu</dc:creator>
  <cp:lastModifiedBy>Wen-mei Hwu</cp:lastModifiedBy>
  <cp:revision>168</cp:revision>
  <dcterms:created xsi:type="dcterms:W3CDTF">1601-01-01T00:00:00Z</dcterms:created>
  <dcterms:modified xsi:type="dcterms:W3CDTF">2012-09-07T00:07:30Z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